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80" r:id="rId4"/>
    <p:sldId id="306" r:id="rId5"/>
    <p:sldId id="298" r:id="rId6"/>
    <p:sldId id="297" r:id="rId7"/>
    <p:sldId id="304" r:id="rId8"/>
    <p:sldId id="301" r:id="rId9"/>
    <p:sldId id="303" r:id="rId10"/>
    <p:sldId id="302" r:id="rId11"/>
    <p:sldId id="299" r:id="rId12"/>
    <p:sldId id="293" r:id="rId13"/>
    <p:sldId id="294" r:id="rId14"/>
    <p:sldId id="296" r:id="rId15"/>
    <p:sldId id="307" r:id="rId16"/>
    <p:sldId id="305" r:id="rId17"/>
    <p:sldId id="295" r:id="rId18"/>
    <p:sldId id="308" r:id="rId19"/>
    <p:sldId id="309" r:id="rId20"/>
    <p:sldId id="29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501"/>
    <a:srgbClr val="8ACEF3"/>
    <a:srgbClr val="D3D400"/>
    <a:srgbClr val="EDF542"/>
    <a:srgbClr val="CCD338"/>
    <a:srgbClr val="000000"/>
    <a:srgbClr val="3494BA"/>
    <a:srgbClr val="52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0346"/>
  </p:normalViewPr>
  <p:slideViewPr>
    <p:cSldViewPr snapToGrid="0" snapToObjects="1">
      <p:cViewPr varScale="1">
        <p:scale>
          <a:sx n="118" d="100"/>
          <a:sy n="118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2488-F068-B542-9FA3-964E39A320F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EBA9-B955-4A49-A2EC-F406808A9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10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70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23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58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44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33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6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87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019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36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30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86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840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20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60590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863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0517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721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1597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83668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0104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81770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179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24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56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389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3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w/q5w5pbn16gs2xplv9gy3t0sc0000gn/T/com.microsoft.Word/WebArchiveCopyPasteTempFiles/61j4acmknmL._AC_SL1500_.jp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file:////var/folders/3w/q5w5pbn16gs2xplv9gy3t0sc0000gn/T/com.microsoft.Word/WebArchiveCopyPasteTempFiles/61j4acmknmL._AC_SL1500_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png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ED8E12-68AC-B241-AC0A-79F9452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476488" cy="635736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Presentazione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5DE8EC-F5AC-9949-B621-B790430CAC73}"/>
              </a:ext>
            </a:extLst>
          </p:cNvPr>
          <p:cNvSpPr txBox="1"/>
          <p:nvPr/>
        </p:nvSpPr>
        <p:spPr>
          <a:xfrm>
            <a:off x="218815" y="4409145"/>
            <a:ext cx="9779000" cy="44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Andrea Vaiuso, Luca La Barbera, Salvatore Drago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B3892C-29CB-8444-9856-D55CAD3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7"/>
          <a:stretch/>
        </p:blipFill>
        <p:spPr>
          <a:xfrm>
            <a:off x="8476488" y="-3630"/>
            <a:ext cx="3715512" cy="63573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C8E4414-90FF-9D4C-8BC4-DE786D21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29" y="122207"/>
            <a:ext cx="3103230" cy="13010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FC77F69-369A-CB48-81B9-8326D7B6689E}"/>
              </a:ext>
            </a:extLst>
          </p:cNvPr>
          <p:cNvGrpSpPr/>
          <p:nvPr/>
        </p:nvGrpSpPr>
        <p:grpSpPr>
          <a:xfrm>
            <a:off x="306141" y="337755"/>
            <a:ext cx="6916935" cy="2748329"/>
            <a:chOff x="391317" y="329075"/>
            <a:chExt cx="6916935" cy="27483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468A8-402C-BF45-98F4-CDFBC495D588}"/>
                </a:ext>
              </a:extLst>
            </p:cNvPr>
            <p:cNvSpPr/>
            <p:nvPr/>
          </p:nvSpPr>
          <p:spPr>
            <a:xfrm>
              <a:off x="395023" y="350506"/>
              <a:ext cx="6890282" cy="2721537"/>
            </a:xfrm>
            <a:prstGeom prst="rect">
              <a:avLst/>
            </a:prstGeom>
            <a:solidFill>
              <a:srgbClr val="3494BA">
                <a:alpha val="6117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6AF9EE8-E8FE-F440-8264-2FFB84A0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17" y="329075"/>
              <a:ext cx="6916935" cy="2748329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B7253E08-BBB9-8B49-BBD4-BEEF76DC6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0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CALCOLO DEI MODULI DI MOVIMENTO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Wingdings 2" charset="2"/>
                  <a:buNone/>
                </a:pPr>
                <a:r>
                  <a:rPr lang="it-IT" dirty="0">
                    <a:ea typeface="Times New Roman" panose="02020603050405020304" pitchFamily="18" charset="0"/>
                  </a:rPr>
                  <a:t>Anche per decidere la variazione di potenza dei rotori e regolare l’imbardata, il beccheggio, il rollio e l’orientamento in tutte le fasi di movimento in funzione della distanza dell’obiettivo, è stata modellata una </a:t>
                </a:r>
                <a:r>
                  <a:rPr lang="it-IT" b="1" dirty="0">
                    <a:ea typeface="Times New Roman" panose="02020603050405020304" pitchFamily="18" charset="0"/>
                  </a:rPr>
                  <a:t>funzione logaritmica</a:t>
                </a:r>
                <a:r>
                  <a:rPr lang="it-IT" dirty="0">
                    <a:ea typeface="Times New Roman" panose="02020603050405020304" pitchFamily="18" charset="0"/>
                  </a:rPr>
                  <a:t> in base alla distanza in linea d’aria dall’obiettivo.</a:t>
                </a:r>
              </a:p>
              <a:p>
                <a:pPr algn="just"/>
                <a:r>
                  <a:rPr lang="it-IT" dirty="0">
                    <a:ea typeface="Times New Roman" panose="02020603050405020304" pitchFamily="18" charset="0"/>
                  </a:rPr>
                  <a:t>In particolare, nel calcolo dell’imbardata per la rotazione nella fase di allineamento con l’angolo obiettivo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calcolato tramite la posizione del drone, e l’angolo in gradi dato dalla bussola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il valore di </a:t>
                </a:r>
                <a:r>
                  <a:rPr lang="it-IT" dirty="0" err="1">
                    <a:ea typeface="Times New Roman" panose="02020603050405020304" pitchFamily="18" charset="0"/>
                  </a:rPr>
                  <a:t>yaw_disturbance</a:t>
                </a:r>
                <a:r>
                  <a:rPr lang="it-IT" dirty="0">
                    <a:ea typeface="Times New Roman" panose="02020603050405020304" pitchFamily="18" charset="0"/>
                  </a:rPr>
                  <a:t> è stato modulato seguendo le funzioni applicate alla differenza degli angoli: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blipFill>
                <a:blip r:embed="rId3"/>
                <a:stretch>
                  <a:fillRect l="-215" r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C4A4059-3A4B-F640-9ADE-A34A4854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18" y="1879580"/>
            <a:ext cx="5246652" cy="43929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257A4B0-6FDE-9B49-8BC2-9ABD4CEFBAF0}"/>
              </a:ext>
            </a:extLst>
          </p:cNvPr>
          <p:cNvGrpSpPr/>
          <p:nvPr/>
        </p:nvGrpSpPr>
        <p:grpSpPr>
          <a:xfrm>
            <a:off x="611247" y="4717017"/>
            <a:ext cx="3919535" cy="1191448"/>
            <a:chOff x="2248575" y="5026470"/>
            <a:chExt cx="3919535" cy="119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/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/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+360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blipFill>
                  <a:blip r:embed="rId6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EED2549-9DAD-DD41-96AF-C441CC942C24}"/>
              </a:ext>
            </a:extLst>
          </p:cNvPr>
          <p:cNvGrpSpPr/>
          <p:nvPr/>
        </p:nvGrpSpPr>
        <p:grpSpPr>
          <a:xfrm>
            <a:off x="4005034" y="4578877"/>
            <a:ext cx="2488045" cy="2016842"/>
            <a:chOff x="60524" y="4987023"/>
            <a:chExt cx="2488045" cy="2016842"/>
          </a:xfrm>
        </p:grpSpPr>
        <p:sp>
          <p:nvSpPr>
            <p:cNvPr id="28" name="Torta 27">
              <a:extLst>
                <a:ext uri="{FF2B5EF4-FFF2-40B4-BE49-F238E27FC236}">
                  <a16:creationId xmlns:a16="http://schemas.microsoft.com/office/drawing/2014/main" id="{D41E6572-3BB8-8D4E-841D-8233BC3D940C}"/>
                </a:ext>
              </a:extLst>
            </p:cNvPr>
            <p:cNvSpPr/>
            <p:nvPr/>
          </p:nvSpPr>
          <p:spPr>
            <a:xfrm>
              <a:off x="819691" y="5938965"/>
              <a:ext cx="377667" cy="365483"/>
            </a:xfrm>
            <a:prstGeom prst="pie">
              <a:avLst>
                <a:gd name="adj1" fmla="val 14564685"/>
                <a:gd name="adj2" fmla="val 1893149"/>
              </a:avLst>
            </a:prstGeom>
            <a:solidFill>
              <a:srgbClr val="C00000">
                <a:alpha val="72941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6C5EABDB-EACE-8B4C-A57F-65E8AE11735D}"/>
                </a:ext>
              </a:extLst>
            </p:cNvPr>
            <p:cNvGrpSpPr/>
            <p:nvPr/>
          </p:nvGrpSpPr>
          <p:grpSpPr>
            <a:xfrm>
              <a:off x="60524" y="4987023"/>
              <a:ext cx="2488045" cy="2016842"/>
              <a:chOff x="60524" y="4987023"/>
              <a:chExt cx="2488045" cy="2016842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7103EF3-9789-9B47-8EDC-AE4C0BC3D1F6}"/>
                  </a:ext>
                </a:extLst>
              </p:cNvPr>
              <p:cNvGrpSpPr/>
              <p:nvPr/>
            </p:nvGrpSpPr>
            <p:grpSpPr>
              <a:xfrm>
                <a:off x="60524" y="4987023"/>
                <a:ext cx="2073261" cy="1442510"/>
                <a:chOff x="9572824" y="5262217"/>
                <a:chExt cx="2073261" cy="1442510"/>
              </a:xfrm>
            </p:grpSpPr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3873ED61-B433-E540-9FD7-3193067EB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6347" y="5542526"/>
                  <a:ext cx="0" cy="865804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85FFF165-202B-5D47-BB87-8031A7554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2101" y="6423700"/>
                  <a:ext cx="885864" cy="0"/>
                </a:xfrm>
                <a:prstGeom prst="straightConnector1">
                  <a:avLst/>
                </a:prstGeom>
                <a:ln w="508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Connettore 2 21">
                  <a:extLst>
                    <a:ext uri="{FF2B5EF4-FFF2-40B4-BE49-F238E27FC236}">
                      <a16:creationId xmlns:a16="http://schemas.microsoft.com/office/drawing/2014/main" id="{BF0A989E-433F-8D4A-AB11-2BC85ACE0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23547" y="5672350"/>
                  <a:ext cx="378143" cy="735980"/>
                </a:xfrm>
                <a:prstGeom prst="straightConnector1">
                  <a:avLst/>
                </a:prstGeom>
                <a:ln w="5080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orta 22">
                  <a:extLst>
                    <a:ext uri="{FF2B5EF4-FFF2-40B4-BE49-F238E27FC236}">
                      <a16:creationId xmlns:a16="http://schemas.microsoft.com/office/drawing/2014/main" id="{8E9C36E6-7B29-D440-A54F-3069F2B44436}"/>
                    </a:ext>
                  </a:extLst>
                </p:cNvPr>
                <p:cNvSpPr/>
                <p:nvPr/>
              </p:nvSpPr>
              <p:spPr>
                <a:xfrm>
                  <a:off x="10240999" y="6111933"/>
                  <a:ext cx="568952" cy="592794"/>
                </a:xfrm>
                <a:prstGeom prst="pie">
                  <a:avLst>
                    <a:gd name="adj1" fmla="val 14564685"/>
                    <a:gd name="adj2" fmla="val 21491360"/>
                  </a:avLst>
                </a:prstGeom>
                <a:solidFill>
                  <a:srgbClr val="D3D400">
                    <a:alpha val="72941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solidFill>
                                  <a:srgbClr val="DCA50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it-IT" sz="1400" b="0" dirty="0">
                        <a:solidFill>
                          <a:srgbClr val="DCA501"/>
                        </a:solidFill>
                      </a:endParaRPr>
                    </a:p>
                    <a:p>
                      <a:endParaRPr lang="it-IT" sz="1400" dirty="0">
                        <a:solidFill>
                          <a:srgbClr val="DCA50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𝑑𝑟𝑜𝑛𝑒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48FC343D-A2FB-3D49-9B95-569E460E6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390" y="6142350"/>
                <a:ext cx="660121" cy="43036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oMath>
                      </m:oMathPara>
                    </a14:m>
                    <a:endParaRPr lang="it-IT" b="0" dirty="0"/>
                  </a:p>
                  <a:p>
                    <a:endParaRPr lang="it-IT" dirty="0"/>
                  </a:p>
                </p:txBody>
              </p:sp>
            </mc:Choice>
            <mc:Fallback xmlns=""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sz="1400" b="0" dirty="0">
                      <a:solidFill>
                        <a:srgbClr val="C00000"/>
                      </a:solidFill>
                    </a:endParaRPr>
                  </a:p>
                  <a:p>
                    <a:endParaRPr lang="it-IT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7289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54F950-3489-524C-A1EC-D715EE6B4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7" b="-98"/>
          <a:stretch/>
        </p:blipFill>
        <p:spPr>
          <a:xfrm>
            <a:off x="0" y="0"/>
            <a:ext cx="12192000" cy="4921822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2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073574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omunicazione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67696" y="4908673"/>
            <a:ext cx="907088" cy="394327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59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 droni sono capaci di coordinarsi grazie ad un </a:t>
            </a:r>
            <a:r>
              <a:rPr lang="it-IT" sz="2400" b="1" dirty="0">
                <a:ea typeface="Times New Roman" panose="02020603050405020304" pitchFamily="18" charset="0"/>
              </a:rPr>
              <a:t>protocollo di comunicazione </a:t>
            </a:r>
            <a:r>
              <a:rPr lang="it-IT" sz="2400" dirty="0">
                <a:ea typeface="Times New Roman" panose="02020603050405020304" pitchFamily="18" charset="0"/>
              </a:rPr>
              <a:t>che coinvolge l’unità centrale solo per la comunicazione di un nuovo ordine che contiene le indicazioni sulla destinazione del pacco, il punto di ritiro ed il suo peso.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Ricevuto il nuovo ordine, i droni </a:t>
            </a:r>
            <a:r>
              <a:rPr lang="it-IT" sz="2400" b="1" dirty="0">
                <a:ea typeface="Times New Roman" panose="02020603050405020304" pitchFamily="18" charset="0"/>
              </a:rPr>
              <a:t>calcolano un punteggio </a:t>
            </a:r>
            <a:r>
              <a:rPr lang="it-IT" sz="2400" dirty="0">
                <a:ea typeface="Times New Roman" panose="02020603050405020304" pitchFamily="18" charset="0"/>
              </a:rPr>
              <a:t>in base al tempo di percorrenza stimato di tutti gli ordini rimanenti. Infine, scambiano dei messaggi per comunicare tra di loro i punteggi e stabilire chi di loro dovrà eseguire l’ordine. Non ha importanza se qualche pacchetto viene perso tra i robot: se vi sono incongruenze nelle classifiche, l’ordine verrà preso dal primo che arriva, e l’altro passerà al prossimo ordine.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Infine, il drone che effettua la consegna comunica con l’unità centrale </a:t>
            </a:r>
            <a:r>
              <a:rPr lang="it-IT" sz="2400" b="1" dirty="0">
                <a:ea typeface="Times New Roman" panose="02020603050405020304" pitchFamily="18" charset="0"/>
              </a:rPr>
              <a:t>l’effettiva consegna del pacco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453075A3-4D41-6D4B-9D0F-EDF23E31EA5C}"/>
              </a:ext>
            </a:extLst>
          </p:cNvPr>
          <p:cNvGrpSpPr/>
          <p:nvPr/>
        </p:nvGrpSpPr>
        <p:grpSpPr>
          <a:xfrm>
            <a:off x="810001" y="1687567"/>
            <a:ext cx="11074188" cy="2120206"/>
            <a:chOff x="1114650" y="1779568"/>
            <a:chExt cx="11074188" cy="2120206"/>
          </a:xfrm>
        </p:grpSpPr>
        <p:pic>
          <p:nvPicPr>
  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BA5E86EF-19D5-DB4B-8A59-7449A0F4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650" y="2440526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E0428579-F853-2E4E-95A4-A6673095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856" y="2440526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8DB5152-D96E-794B-95E8-3CD45E8A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796" y="2183104"/>
              <a:ext cx="1716670" cy="171667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5DE495C-B106-064D-91E2-342117E1514D}"/>
                </a:ext>
              </a:extLst>
            </p:cNvPr>
            <p:cNvSpPr txBox="1"/>
            <p:nvPr/>
          </p:nvSpPr>
          <p:spPr>
            <a:xfrm>
              <a:off x="10245981" y="3205537"/>
              <a:ext cx="1573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SUPERVISOR</a:t>
              </a:r>
              <a:endParaRPr lang="it-IT" sz="2800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A585B13-09DB-714B-B0AE-1692AF66C6A1}"/>
                </a:ext>
              </a:extLst>
            </p:cNvPr>
            <p:cNvSpPr txBox="1"/>
            <p:nvPr/>
          </p:nvSpPr>
          <p:spPr>
            <a:xfrm>
              <a:off x="5549093" y="3531841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F9252F0-A25E-EB41-8011-0CFABC6569A5}"/>
                </a:ext>
              </a:extLst>
            </p:cNvPr>
            <p:cNvSpPr txBox="1"/>
            <p:nvPr/>
          </p:nvSpPr>
          <p:spPr>
            <a:xfrm>
              <a:off x="1958887" y="3551529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2</a:t>
              </a:r>
            </a:p>
          </p:txBody>
        </p: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411CA61F-0CF9-F149-9C97-4FC8D4A4AFF6}"/>
                </a:ext>
              </a:extLst>
            </p:cNvPr>
            <p:cNvGrpSpPr/>
            <p:nvPr/>
          </p:nvGrpSpPr>
          <p:grpSpPr>
            <a:xfrm>
              <a:off x="10191040" y="2562122"/>
              <a:ext cx="1997798" cy="635138"/>
              <a:chOff x="10191040" y="2562122"/>
              <a:chExt cx="1997798" cy="635138"/>
            </a:xfrm>
          </p:grpSpPr>
          <p:sp>
            <p:nvSpPr>
              <p:cNvPr id="7" name="Cubo 6">
                <a:extLst>
                  <a:ext uri="{FF2B5EF4-FFF2-40B4-BE49-F238E27FC236}">
                    <a16:creationId xmlns:a16="http://schemas.microsoft.com/office/drawing/2014/main" id="{78C53C65-584D-3E43-B3D9-B400A4182112}"/>
                  </a:ext>
                </a:extLst>
              </p:cNvPr>
              <p:cNvSpPr/>
              <p:nvPr/>
            </p:nvSpPr>
            <p:spPr>
              <a:xfrm>
                <a:off x="10316228" y="2655164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5" name="Cubo 14">
                <a:extLst>
                  <a:ext uri="{FF2B5EF4-FFF2-40B4-BE49-F238E27FC236}">
                    <a16:creationId xmlns:a16="http://schemas.microsoft.com/office/drawing/2014/main" id="{F8B81587-2953-0C48-860F-B6B7BF4D9BDB}"/>
                  </a:ext>
                </a:extLst>
              </p:cNvPr>
              <p:cNvSpPr/>
              <p:nvPr/>
            </p:nvSpPr>
            <p:spPr>
              <a:xfrm>
                <a:off x="10805820" y="2655163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6" name="Cubo 15">
                <a:extLst>
                  <a:ext uri="{FF2B5EF4-FFF2-40B4-BE49-F238E27FC236}">
                    <a16:creationId xmlns:a16="http://schemas.microsoft.com/office/drawing/2014/main" id="{71784D0E-1442-434B-A431-907666EBE264}"/>
                  </a:ext>
                </a:extLst>
              </p:cNvPr>
              <p:cNvSpPr/>
              <p:nvPr/>
            </p:nvSpPr>
            <p:spPr>
              <a:xfrm>
                <a:off x="11290542" y="2660743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7" name="Cubo 16">
                <a:extLst>
                  <a:ext uri="{FF2B5EF4-FFF2-40B4-BE49-F238E27FC236}">
                    <a16:creationId xmlns:a16="http://schemas.microsoft.com/office/drawing/2014/main" id="{7694DE0B-0FA4-AC41-A2F5-EAB7CE1574E6}"/>
                  </a:ext>
                </a:extLst>
              </p:cNvPr>
              <p:cNvSpPr/>
              <p:nvPr/>
            </p:nvSpPr>
            <p:spPr>
              <a:xfrm>
                <a:off x="11775264" y="2655162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543B176-1085-0740-B27B-607C6AFC6C43}"/>
                  </a:ext>
                </a:extLst>
              </p:cNvPr>
              <p:cNvSpPr/>
              <p:nvPr/>
            </p:nvSpPr>
            <p:spPr>
              <a:xfrm>
                <a:off x="10191040" y="2562122"/>
                <a:ext cx="1997798" cy="63513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87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23" name="Freccia giù 22">
              <a:extLst>
                <a:ext uri="{FF2B5EF4-FFF2-40B4-BE49-F238E27FC236}">
                  <a16:creationId xmlns:a16="http://schemas.microsoft.com/office/drawing/2014/main" id="{81D64709-02BA-3C43-96E4-F4F102C7ED47}"/>
                </a:ext>
              </a:extLst>
            </p:cNvPr>
            <p:cNvSpPr/>
            <p:nvPr/>
          </p:nvSpPr>
          <p:spPr>
            <a:xfrm>
              <a:off x="5844311" y="1809542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Freccia giù 24">
              <a:extLst>
                <a:ext uri="{FF2B5EF4-FFF2-40B4-BE49-F238E27FC236}">
                  <a16:creationId xmlns:a16="http://schemas.microsoft.com/office/drawing/2014/main" id="{CA2F69EE-BF71-EB4C-9486-FACA4DA2B120}"/>
                </a:ext>
              </a:extLst>
            </p:cNvPr>
            <p:cNvSpPr/>
            <p:nvPr/>
          </p:nvSpPr>
          <p:spPr>
            <a:xfrm>
              <a:off x="2260368" y="1868471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EC94A8B-49A1-8A44-B148-0BA9B1B67BC6}"/>
                </a:ext>
              </a:extLst>
            </p:cNvPr>
            <p:cNvSpPr/>
            <p:nvPr/>
          </p:nvSpPr>
          <p:spPr>
            <a:xfrm>
              <a:off x="2311053" y="1779568"/>
              <a:ext cx="8278290" cy="1168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32773A46-D4E0-A74A-9B43-F058E52ACC29}"/>
                </a:ext>
              </a:extLst>
            </p:cNvPr>
            <p:cNvSpPr/>
            <p:nvPr/>
          </p:nvSpPr>
          <p:spPr>
            <a:xfrm>
              <a:off x="10480039" y="1779568"/>
              <a:ext cx="109304" cy="73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reccia giù 27">
              <a:extLst>
                <a:ext uri="{FF2B5EF4-FFF2-40B4-BE49-F238E27FC236}">
                  <a16:creationId xmlns:a16="http://schemas.microsoft.com/office/drawing/2014/main" id="{40DC1C82-D5A2-E14F-9098-5FEF634A175A}"/>
                </a:ext>
              </a:extLst>
            </p:cNvPr>
            <p:cNvSpPr/>
            <p:nvPr/>
          </p:nvSpPr>
          <p:spPr>
            <a:xfrm rot="16200000">
              <a:off x="4240908" y="2479955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ubo 28">
              <a:extLst>
                <a:ext uri="{FF2B5EF4-FFF2-40B4-BE49-F238E27FC236}">
                  <a16:creationId xmlns:a16="http://schemas.microsoft.com/office/drawing/2014/main" id="{00CDA63E-98AE-1441-B7C0-898308C0CCA3}"/>
                </a:ext>
              </a:extLst>
            </p:cNvPr>
            <p:cNvSpPr/>
            <p:nvPr/>
          </p:nvSpPr>
          <p:spPr>
            <a:xfrm>
              <a:off x="3622823" y="2517975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0" name="Freccia giù 29">
              <a:extLst>
                <a:ext uri="{FF2B5EF4-FFF2-40B4-BE49-F238E27FC236}">
                  <a16:creationId xmlns:a16="http://schemas.microsoft.com/office/drawing/2014/main" id="{7E96E975-A59E-4F4F-A9E1-A462815A8801}"/>
                </a:ext>
              </a:extLst>
            </p:cNvPr>
            <p:cNvSpPr/>
            <p:nvPr/>
          </p:nvSpPr>
          <p:spPr>
            <a:xfrm rot="5400000">
              <a:off x="3718891" y="2957183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ubo 30">
              <a:extLst>
                <a:ext uri="{FF2B5EF4-FFF2-40B4-BE49-F238E27FC236}">
                  <a16:creationId xmlns:a16="http://schemas.microsoft.com/office/drawing/2014/main" id="{1E6F9E46-3F52-E847-ABC9-42E4FC3A5114}"/>
                </a:ext>
              </a:extLst>
            </p:cNvPr>
            <p:cNvSpPr/>
            <p:nvPr/>
          </p:nvSpPr>
          <p:spPr>
            <a:xfrm>
              <a:off x="4229418" y="2971132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2" name="Cubo 31">
              <a:extLst>
                <a:ext uri="{FF2B5EF4-FFF2-40B4-BE49-F238E27FC236}">
                  <a16:creationId xmlns:a16="http://schemas.microsoft.com/office/drawing/2014/main" id="{96D3267C-E60A-0A44-8A05-9A0406C044E7}"/>
                </a:ext>
              </a:extLst>
            </p:cNvPr>
            <p:cNvSpPr/>
            <p:nvPr/>
          </p:nvSpPr>
          <p:spPr>
            <a:xfrm>
              <a:off x="7297219" y="2767882"/>
              <a:ext cx="384119" cy="384119"/>
            </a:xfrm>
            <a:prstGeom prst="cub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3" name="Freccia giù 32">
              <a:extLst>
                <a:ext uri="{FF2B5EF4-FFF2-40B4-BE49-F238E27FC236}">
                  <a16:creationId xmlns:a16="http://schemas.microsoft.com/office/drawing/2014/main" id="{F27C93E0-4372-E048-97FF-3AB1961A9171}"/>
                </a:ext>
              </a:extLst>
            </p:cNvPr>
            <p:cNvSpPr/>
            <p:nvPr/>
          </p:nvSpPr>
          <p:spPr>
            <a:xfrm rot="16200000">
              <a:off x="8210558" y="2477019"/>
              <a:ext cx="187807" cy="936716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37839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Inoltre, in caso di anomalia, il drone può comunicare agli altri la propria posizione per il </a:t>
            </a:r>
            <a:r>
              <a:rPr lang="it-IT" sz="2400" b="1" dirty="0">
                <a:ea typeface="Times New Roman" panose="02020603050405020304" pitchFamily="18" charset="0"/>
              </a:rPr>
              <a:t>recupero di un ordine incompleto</a:t>
            </a:r>
            <a:r>
              <a:rPr lang="it-IT" sz="2400" dirty="0">
                <a:ea typeface="Times New Roman" panose="02020603050405020304" pitchFamily="18" charset="0"/>
              </a:rPr>
              <a:t>. Infine, effettuerà un </a:t>
            </a:r>
            <a:r>
              <a:rPr lang="it-IT" sz="24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400" dirty="0">
                <a:ea typeface="Times New Roman" panose="02020603050405020304" pitchFamily="18" charset="0"/>
              </a:rPr>
              <a:t>per lasciare il pacco, in modo tale che possa essere recuperato. In ogni caso, il drone guasto comunicherà agli altri robot tutti gli ordini rimanenti in sospeso.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FDFD897A-8007-AA43-9B45-1C378E2418E6}"/>
              </a:ext>
            </a:extLst>
          </p:cNvPr>
          <p:cNvGrpSpPr/>
          <p:nvPr/>
        </p:nvGrpSpPr>
        <p:grpSpPr>
          <a:xfrm>
            <a:off x="1246881" y="1955922"/>
            <a:ext cx="9446161" cy="2034205"/>
            <a:chOff x="810001" y="1687567"/>
            <a:chExt cx="9446161" cy="2034205"/>
          </a:xfrm>
        </p:grpSpPr>
        <p:pic>
          <p:nvPicPr>
  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BA5E86EF-19D5-DB4B-8A59-7449A0F4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01" y="2348525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E0428579-F853-2E4E-95A4-A6673095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207" y="2348525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A585B13-09DB-714B-B0AE-1692AF66C6A1}"/>
                </a:ext>
              </a:extLst>
            </p:cNvPr>
            <p:cNvSpPr txBox="1"/>
            <p:nvPr/>
          </p:nvSpPr>
          <p:spPr>
            <a:xfrm>
              <a:off x="5244444" y="3439840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F9252F0-A25E-EB41-8011-0CFABC6569A5}"/>
                </a:ext>
              </a:extLst>
            </p:cNvPr>
            <p:cNvSpPr txBox="1"/>
            <p:nvPr/>
          </p:nvSpPr>
          <p:spPr>
            <a:xfrm>
              <a:off x="1654238" y="3459528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2</a:t>
              </a:r>
            </a:p>
          </p:txBody>
        </p:sp>
        <p:sp>
          <p:nvSpPr>
            <p:cNvPr id="7" name="Cubo 6">
              <a:extLst>
                <a:ext uri="{FF2B5EF4-FFF2-40B4-BE49-F238E27FC236}">
                  <a16:creationId xmlns:a16="http://schemas.microsoft.com/office/drawing/2014/main" id="{78C53C65-584D-3E43-B3D9-B400A4182112}"/>
                </a:ext>
              </a:extLst>
            </p:cNvPr>
            <p:cNvSpPr/>
            <p:nvPr/>
          </p:nvSpPr>
          <p:spPr>
            <a:xfrm>
              <a:off x="9010066" y="1896889"/>
              <a:ext cx="384119" cy="384119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N</a:t>
              </a:r>
            </a:p>
          </p:txBody>
        </p:sp>
        <p:sp>
          <p:nvSpPr>
            <p:cNvPr id="23" name="Freccia giù 22">
              <a:extLst>
                <a:ext uri="{FF2B5EF4-FFF2-40B4-BE49-F238E27FC236}">
                  <a16:creationId xmlns:a16="http://schemas.microsoft.com/office/drawing/2014/main" id="{81D64709-02BA-3C43-96E4-F4F102C7ED47}"/>
                </a:ext>
              </a:extLst>
            </p:cNvPr>
            <p:cNvSpPr/>
            <p:nvPr/>
          </p:nvSpPr>
          <p:spPr>
            <a:xfrm>
              <a:off x="5539662" y="1717541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Freccia giù 24">
              <a:extLst>
                <a:ext uri="{FF2B5EF4-FFF2-40B4-BE49-F238E27FC236}">
                  <a16:creationId xmlns:a16="http://schemas.microsoft.com/office/drawing/2014/main" id="{CA2F69EE-BF71-EB4C-9486-FACA4DA2B120}"/>
                </a:ext>
              </a:extLst>
            </p:cNvPr>
            <p:cNvSpPr/>
            <p:nvPr/>
          </p:nvSpPr>
          <p:spPr>
            <a:xfrm>
              <a:off x="1955719" y="1776470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EC94A8B-49A1-8A44-B148-0BA9B1B67BC6}"/>
                </a:ext>
              </a:extLst>
            </p:cNvPr>
            <p:cNvSpPr/>
            <p:nvPr/>
          </p:nvSpPr>
          <p:spPr>
            <a:xfrm>
              <a:off x="2006404" y="1687567"/>
              <a:ext cx="6796219" cy="1076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32773A46-D4E0-A74A-9B43-F058E52ACC29}"/>
                </a:ext>
              </a:extLst>
            </p:cNvPr>
            <p:cNvSpPr/>
            <p:nvPr/>
          </p:nvSpPr>
          <p:spPr>
            <a:xfrm>
              <a:off x="8693319" y="1694209"/>
              <a:ext cx="109304" cy="73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reccia giù 27">
              <a:extLst>
                <a:ext uri="{FF2B5EF4-FFF2-40B4-BE49-F238E27FC236}">
                  <a16:creationId xmlns:a16="http://schemas.microsoft.com/office/drawing/2014/main" id="{40DC1C82-D5A2-E14F-9098-5FEF634A175A}"/>
                </a:ext>
              </a:extLst>
            </p:cNvPr>
            <p:cNvSpPr/>
            <p:nvPr/>
          </p:nvSpPr>
          <p:spPr>
            <a:xfrm rot="16200000">
              <a:off x="3936259" y="2387954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Cubo 28">
              <a:extLst>
                <a:ext uri="{FF2B5EF4-FFF2-40B4-BE49-F238E27FC236}">
                  <a16:creationId xmlns:a16="http://schemas.microsoft.com/office/drawing/2014/main" id="{00CDA63E-98AE-1441-B7C0-898308C0CCA3}"/>
                </a:ext>
              </a:extLst>
            </p:cNvPr>
            <p:cNvSpPr/>
            <p:nvPr/>
          </p:nvSpPr>
          <p:spPr>
            <a:xfrm>
              <a:off x="3318174" y="2425974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0" name="Freccia giù 29">
              <a:extLst>
                <a:ext uri="{FF2B5EF4-FFF2-40B4-BE49-F238E27FC236}">
                  <a16:creationId xmlns:a16="http://schemas.microsoft.com/office/drawing/2014/main" id="{7E96E975-A59E-4F4F-A9E1-A462815A8801}"/>
                </a:ext>
              </a:extLst>
            </p:cNvPr>
            <p:cNvSpPr/>
            <p:nvPr/>
          </p:nvSpPr>
          <p:spPr>
            <a:xfrm rot="5400000">
              <a:off x="3414242" y="2865182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ubo 30">
              <a:extLst>
                <a:ext uri="{FF2B5EF4-FFF2-40B4-BE49-F238E27FC236}">
                  <a16:creationId xmlns:a16="http://schemas.microsoft.com/office/drawing/2014/main" id="{1E6F9E46-3F52-E847-ABC9-42E4FC3A5114}"/>
                </a:ext>
              </a:extLst>
            </p:cNvPr>
            <p:cNvSpPr/>
            <p:nvPr/>
          </p:nvSpPr>
          <p:spPr>
            <a:xfrm>
              <a:off x="3924769" y="2879131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pic>
          <p:nvPicPr>
            <p:cNvPr id="3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76815BB5-0988-2F40-95A3-6A89C6351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193" y="2348101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AF3AD7D-53CB-534F-8950-9C87F73D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8131" y="2639015"/>
              <a:ext cx="861977" cy="861977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256EC82-DF28-C54B-AEDE-BE487409CF46}"/>
                </a:ext>
              </a:extLst>
            </p:cNvPr>
            <p:cNvSpPr txBox="1"/>
            <p:nvPr/>
          </p:nvSpPr>
          <p:spPr>
            <a:xfrm>
              <a:off x="9295643" y="3460162"/>
              <a:ext cx="9605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ANOMALY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52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6017" y="1433534"/>
            <a:ext cx="12192000" cy="1031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1244" y="1991723"/>
            <a:ext cx="4667441" cy="4377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ea typeface="Times New Roman" panose="02020603050405020304" pitchFamily="18" charset="0"/>
              </a:rPr>
              <a:t>OID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Numero univoco ordine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B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Base di ritiro assegnata all’ordine (-1 se base alternativa)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W</a:t>
            </a:r>
            <a:r>
              <a:rPr lang="it-IT" sz="2400" b="1" dirty="0">
                <a:ea typeface="Times New Roman" panose="02020603050405020304" pitchFamily="18" charset="0"/>
              </a:rPr>
              <a:t> (float): </a:t>
            </a:r>
            <a:r>
              <a:rPr lang="it-IT" sz="2400" dirty="0">
                <a:ea typeface="Times New Roman" panose="02020603050405020304" pitchFamily="18" charset="0"/>
              </a:rPr>
              <a:t>Peso pacco (Kg)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DX (float): </a:t>
            </a:r>
            <a:r>
              <a:rPr lang="it-IT" sz="2400" dirty="0">
                <a:ea typeface="Times New Roman" panose="02020603050405020304" pitchFamily="18" charset="0"/>
              </a:rPr>
              <a:t>Coordinata X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DY (float): </a:t>
            </a:r>
            <a:r>
              <a:rPr lang="it-IT" sz="2400" dirty="0">
                <a:ea typeface="Times New Roman" panose="02020603050405020304" pitchFamily="18" charset="0"/>
              </a:rPr>
              <a:t>Coordinata Y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APX (float): </a:t>
            </a:r>
            <a:r>
              <a:rPr lang="it-IT" sz="2400" dirty="0">
                <a:ea typeface="Times New Roman" panose="02020603050405020304" pitchFamily="18" charset="0"/>
              </a:rPr>
              <a:t>Coordinata X punto di ritiro alternativo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APY (float): </a:t>
            </a:r>
            <a:r>
              <a:rPr lang="it-IT" sz="2400" dirty="0">
                <a:ea typeface="Times New Roman" panose="02020603050405020304" pitchFamily="18" charset="0"/>
              </a:rPr>
              <a:t>Coordinata Y punto di ritiro alternativo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S</a:t>
            </a:r>
            <a:r>
              <a:rPr lang="it-IT" sz="2400" b="1" dirty="0">
                <a:ea typeface="Times New Roman" panose="02020603050405020304" pitchFamily="18" charset="0"/>
              </a:rPr>
              <a:t>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Punteggio relativo all’ordine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A84A4BA-1051-E446-8794-EFD13CB33DB2}"/>
              </a:ext>
            </a:extLst>
          </p:cNvPr>
          <p:cNvGrpSpPr/>
          <p:nvPr/>
        </p:nvGrpSpPr>
        <p:grpSpPr>
          <a:xfrm>
            <a:off x="5025714" y="1867395"/>
            <a:ext cx="6890269" cy="4276233"/>
            <a:chOff x="5453970" y="1645115"/>
            <a:chExt cx="6890269" cy="4276233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4470051-117F-E74E-8C20-CB8D7B8E2327}"/>
                </a:ext>
              </a:extLst>
            </p:cNvPr>
            <p:cNvGrpSpPr/>
            <p:nvPr/>
          </p:nvGrpSpPr>
          <p:grpSpPr>
            <a:xfrm>
              <a:off x="5559817" y="2203709"/>
              <a:ext cx="6784422" cy="775447"/>
              <a:chOff x="1940561" y="1747520"/>
              <a:chExt cx="3931804" cy="449398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0E5A8FE-1E37-3847-8405-F72536FE5A5D}"/>
                  </a:ext>
                </a:extLst>
              </p:cNvPr>
              <p:cNvSpPr/>
              <p:nvPr/>
            </p:nvSpPr>
            <p:spPr>
              <a:xfrm>
                <a:off x="1940561" y="1747520"/>
                <a:ext cx="3931804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4A4D3E1-8949-1A40-A717-A3C045DCEC75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"N"</a:t>
                </a:r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37C6EF5-F269-6349-961F-505A53A6FDE3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0D9699EF-422B-F84F-A30A-ABA67736DFA7}"/>
                  </a:ext>
                </a:extLst>
              </p:cNvPr>
              <p:cNvSpPr/>
              <p:nvPr/>
            </p:nvSpPr>
            <p:spPr>
              <a:xfrm>
                <a:off x="2878933" y="1803694"/>
                <a:ext cx="337049" cy="3370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B</a:t>
                </a:r>
              </a:p>
            </p:txBody>
          </p: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0B49D095-E55C-9D47-BBD8-69142E65D611}"/>
                  </a:ext>
                </a:extLst>
              </p:cNvPr>
              <p:cNvSpPr/>
              <p:nvPr/>
            </p:nvSpPr>
            <p:spPr>
              <a:xfrm>
                <a:off x="3270339" y="1803693"/>
                <a:ext cx="337049" cy="33704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 err="1"/>
                  <a:t>W</a:t>
                </a:r>
                <a:endParaRPr lang="it-IT" sz="1500" b="1" dirty="0"/>
              </a:p>
            </p:txBody>
          </p:sp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473D6701-A1DF-E24A-8BF8-2D710F823249}"/>
                  </a:ext>
                </a:extLst>
              </p:cNvPr>
              <p:cNvSpPr/>
              <p:nvPr/>
            </p:nvSpPr>
            <p:spPr>
              <a:xfrm>
                <a:off x="3665432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DX</a:t>
                </a:r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0268341A-583A-4542-AE0F-26427DA4DBDC}"/>
                  </a:ext>
                </a:extLst>
              </p:cNvPr>
              <p:cNvSpPr/>
              <p:nvPr/>
            </p:nvSpPr>
            <p:spPr>
              <a:xfrm>
                <a:off x="4060525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DY</a:t>
                </a:r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B828EBB3-1941-CC4E-B786-1005952C5118}"/>
                  </a:ext>
                </a:extLst>
              </p:cNvPr>
              <p:cNvSpPr/>
              <p:nvPr/>
            </p:nvSpPr>
            <p:spPr>
              <a:xfrm>
                <a:off x="4443069" y="1805815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APX</a:t>
                </a:r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CF4F9F28-2F85-1E43-A7F4-A12F7A01AB82}"/>
                  </a:ext>
                </a:extLst>
              </p:cNvPr>
              <p:cNvSpPr/>
              <p:nvPr/>
            </p:nvSpPr>
            <p:spPr>
              <a:xfrm>
                <a:off x="4916091" y="1803692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APY</a:t>
                </a:r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E20CE79-9FFC-064B-B28C-8A3A874B3D43}"/>
                </a:ext>
              </a:extLst>
            </p:cNvPr>
            <p:cNvSpPr txBox="1"/>
            <p:nvPr/>
          </p:nvSpPr>
          <p:spPr>
            <a:xfrm>
              <a:off x="5453970" y="1645115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NUOVO ORDINE</a:t>
              </a: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397E7D4-24E0-AA43-B869-0858744F487C}"/>
                </a:ext>
              </a:extLst>
            </p:cNvPr>
            <p:cNvGrpSpPr/>
            <p:nvPr/>
          </p:nvGrpSpPr>
          <p:grpSpPr>
            <a:xfrm>
              <a:off x="5560013" y="5145903"/>
              <a:ext cx="1700365" cy="775445"/>
              <a:chOff x="1940560" y="1747520"/>
              <a:chExt cx="985422" cy="449398"/>
            </a:xfrm>
          </p:grpSpPr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9FAC137-7B4E-D341-B708-AD228C12BE4D}"/>
                  </a:ext>
                </a:extLst>
              </p:cNvPr>
              <p:cNvSpPr/>
              <p:nvPr/>
            </p:nvSpPr>
            <p:spPr>
              <a:xfrm>
                <a:off x="1940560" y="1747520"/>
                <a:ext cx="985422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BF559770-4D7A-7141-A017-6C3695822D77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"C"</a:t>
                </a:r>
              </a:p>
            </p:txBody>
          </p:sp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44F21817-4B44-434C-A8D3-050EAB803B72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</p:grp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9412C36-C0E1-E243-A7C8-267DA81F2929}"/>
                </a:ext>
              </a:extLst>
            </p:cNvPr>
            <p:cNvSpPr txBox="1"/>
            <p:nvPr/>
          </p:nvSpPr>
          <p:spPr>
            <a:xfrm>
              <a:off x="5482961" y="4562796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ORDINE COMPLETO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D905281-1120-9646-A639-3FA761517D08}"/>
                </a:ext>
              </a:extLst>
            </p:cNvPr>
            <p:cNvSpPr txBox="1"/>
            <p:nvPr/>
          </p:nvSpPr>
          <p:spPr>
            <a:xfrm>
              <a:off x="5474990" y="3100598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INVIO PUNTEGGIO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3BBBEB66-D89F-7848-B072-9EAB0D70D71E}"/>
                </a:ext>
              </a:extLst>
            </p:cNvPr>
            <p:cNvGrpSpPr/>
            <p:nvPr/>
          </p:nvGrpSpPr>
          <p:grpSpPr>
            <a:xfrm>
              <a:off x="5554943" y="3665683"/>
              <a:ext cx="3122380" cy="775446"/>
              <a:chOff x="4518879" y="2485455"/>
              <a:chExt cx="1809528" cy="44939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580BA5E3-8C1F-2647-8938-AB4AAB78F231}"/>
                  </a:ext>
                </a:extLst>
              </p:cNvPr>
              <p:cNvSpPr/>
              <p:nvPr/>
            </p:nvSpPr>
            <p:spPr>
              <a:xfrm>
                <a:off x="4518879" y="2485455"/>
                <a:ext cx="1809528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 dirty="0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B2054862-70DC-E344-B1A0-917EB1664254}"/>
                  </a:ext>
                </a:extLst>
              </p:cNvPr>
              <p:cNvSpPr/>
              <p:nvPr/>
            </p:nvSpPr>
            <p:spPr>
              <a:xfrm>
                <a:off x="4591933" y="2548056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</a:t>
                </a:r>
                <a:r>
                  <a:rPr lang="it-IT" sz="1500" b="1" dirty="0" err="1"/>
                  <a:t>S</a:t>
                </a:r>
                <a:r>
                  <a:rPr lang="it-IT" sz="1500" b="1" dirty="0"/>
                  <a:t>"</a:t>
                </a:r>
              </a:p>
            </p:txBody>
          </p:sp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AFF4DECF-9401-6A47-BBE8-FD9E6F6036C4}"/>
                  </a:ext>
                </a:extLst>
              </p:cNvPr>
              <p:cNvSpPr/>
              <p:nvPr/>
            </p:nvSpPr>
            <p:spPr>
              <a:xfrm>
                <a:off x="4974575" y="2547540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2C272215-8F85-A044-863F-80C5E55261A5}"/>
                  </a:ext>
                </a:extLst>
              </p:cNvPr>
              <p:cNvSpPr/>
              <p:nvPr/>
            </p:nvSpPr>
            <p:spPr>
              <a:xfrm>
                <a:off x="5929787" y="2549138"/>
                <a:ext cx="337049" cy="33704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S</a:t>
                </a:r>
              </a:p>
            </p:txBody>
          </p:sp>
          <p:sp>
            <p:nvSpPr>
              <p:cNvPr id="67" name="Rettangolo 66">
                <a:extLst>
                  <a:ext uri="{FF2B5EF4-FFF2-40B4-BE49-F238E27FC236}">
                    <a16:creationId xmlns:a16="http://schemas.microsoft.com/office/drawing/2014/main" id="{2EB6A3D7-8A78-8A48-9DD1-FC89D53AFBC7}"/>
                  </a:ext>
                </a:extLst>
              </p:cNvPr>
              <p:cNvSpPr/>
              <p:nvPr/>
            </p:nvSpPr>
            <p:spPr>
              <a:xfrm>
                <a:off x="5452756" y="2547539"/>
                <a:ext cx="428999" cy="33704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DID</a:t>
                </a:r>
              </a:p>
            </p:txBody>
          </p:sp>
        </p:grpSp>
      </p:grpSp>
      <p:sp>
        <p:nvSpPr>
          <p:cNvPr id="68" name="Rettangolo 67">
            <a:extLst>
              <a:ext uri="{FF2B5EF4-FFF2-40B4-BE49-F238E27FC236}">
                <a16:creationId xmlns:a16="http://schemas.microsoft.com/office/drawing/2014/main" id="{484B17CB-21BB-BF42-B3A4-4BF0B83EF01A}"/>
              </a:ext>
            </a:extLst>
          </p:cNvPr>
          <p:cNvSpPr/>
          <p:nvPr/>
        </p:nvSpPr>
        <p:spPr>
          <a:xfrm>
            <a:off x="11082119" y="2534009"/>
            <a:ext cx="737708" cy="5815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 dirty="0"/>
              <a:t>APZ</a:t>
            </a:r>
          </a:p>
        </p:txBody>
      </p:sp>
    </p:spTree>
    <p:extLst>
      <p:ext uri="{BB962C8B-B14F-4D97-AF65-F5344CB8AC3E}">
        <p14:creationId xmlns:p14="http://schemas.microsoft.com/office/powerpoint/2010/main" val="40619651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D6A3ABE-1735-C048-8CE7-4FF7AF3E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69869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3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ensoristica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22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94044" y="3663272"/>
            <a:ext cx="11603911" cy="3194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ea typeface="Times New Roman" panose="02020603050405020304" pitchFamily="18" charset="0"/>
              </a:rPr>
              <a:t>Far muovere un drone in aria comporta tutte le difficoltà di stabilizzazione e gestione dei movimenti causate dal </a:t>
            </a:r>
            <a:r>
              <a:rPr lang="it-IT" sz="2400" b="1" dirty="0">
                <a:ea typeface="Times New Roman" panose="02020603050405020304" pitchFamily="18" charset="0"/>
              </a:rPr>
              <a:t>moto in un fluido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Ogni drone ha uno </a:t>
            </a:r>
            <a:r>
              <a:rPr lang="it-IT" sz="2400" b="1" dirty="0">
                <a:ea typeface="Times New Roman" panose="02020603050405020304" pitchFamily="18" charset="0"/>
              </a:rPr>
              <a:t>spazio aereo dedicato </a:t>
            </a:r>
            <a:r>
              <a:rPr lang="it-IT" sz="2400" dirty="0">
                <a:ea typeface="Times New Roman" panose="02020603050405020304" pitchFamily="18" charset="0"/>
              </a:rPr>
              <a:t>per evitare di scontrarsi con gli altri, ma questo non basta per mantenere il volo sicuro e privo di imprevisti.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Il drone potrebbe imbattersi con </a:t>
            </a:r>
            <a:r>
              <a:rPr lang="it-IT" sz="2400" b="1" dirty="0">
                <a:ea typeface="Times New Roman" panose="02020603050405020304" pitchFamily="18" charset="0"/>
              </a:rPr>
              <a:t>oggetti non identificati</a:t>
            </a:r>
            <a:r>
              <a:rPr lang="it-IT" sz="2400" dirty="0">
                <a:ea typeface="Times New Roman" panose="02020603050405020304" pitchFamily="18" charset="0"/>
              </a:rPr>
              <a:t>, o altri droni durante fasi condivise (decollo, atterraggio, stabilizzazione).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Sono quindi stati sviluppati degli </a:t>
            </a:r>
            <a:r>
              <a:rPr lang="it-IT" sz="2400" b="1" dirty="0">
                <a:ea typeface="Times New Roman" panose="02020603050405020304" pitchFamily="18" charset="0"/>
              </a:rPr>
              <a:t>stati reattivi</a:t>
            </a:r>
            <a:r>
              <a:rPr lang="it-IT" sz="2400" dirty="0">
                <a:ea typeface="Times New Roman" panose="02020603050405020304" pitchFamily="18" charset="0"/>
              </a:rPr>
              <a:t>, governati da </a:t>
            </a:r>
            <a:r>
              <a:rPr lang="it-IT" sz="2400" b="1" dirty="0">
                <a:ea typeface="Times New Roman" panose="02020603050405020304" pitchFamily="18" charset="0"/>
              </a:rPr>
              <a:t>sei sensori di distanza</a:t>
            </a:r>
            <a:r>
              <a:rPr lang="it-IT" sz="2400" dirty="0">
                <a:ea typeface="Times New Roman" panose="02020603050405020304" pitchFamily="18" charset="0"/>
              </a:rPr>
              <a:t>, che permettono al drone di </a:t>
            </a:r>
            <a:r>
              <a:rPr lang="it-IT" sz="2400" b="1" dirty="0">
                <a:ea typeface="Times New Roman" panose="02020603050405020304" pitchFamily="18" charset="0"/>
              </a:rPr>
              <a:t>evitare gli ostacoli </a:t>
            </a:r>
            <a:r>
              <a:rPr lang="it-IT" sz="2400" dirty="0">
                <a:ea typeface="Times New Roman" panose="02020603050405020304" pitchFamily="18" charset="0"/>
              </a:rPr>
              <a:t>a prescindere dalle coordinate GPS (che potrebbero essere non sempre precise).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In questa fase, se viene rivelato un ostacolo, il drone </a:t>
            </a:r>
            <a:r>
              <a:rPr lang="it-IT" sz="2400" b="1" dirty="0">
                <a:ea typeface="Times New Roman" panose="02020603050405020304" pitchFamily="18" charset="0"/>
              </a:rPr>
              <a:t>sospende ogni altro compito </a:t>
            </a:r>
            <a:r>
              <a:rPr lang="it-IT" sz="2400" dirty="0">
                <a:ea typeface="Times New Roman" panose="02020603050405020304" pitchFamily="18" charset="0"/>
              </a:rPr>
              <a:t>per evitalo. Infine, riprende il lavoro da dove l’aveva lasciato.</a:t>
            </a:r>
          </a:p>
          <a:p>
            <a:pPr marL="0" indent="0">
              <a:buFont typeface="Wingdings 2" charset="2"/>
              <a:buNone/>
            </a:pP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SCHIVARE GLI OSTACOLI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599F115-4721-804B-95BA-63C4CB9E848B}"/>
              </a:ext>
            </a:extLst>
          </p:cNvPr>
          <p:cNvGrpSpPr/>
          <p:nvPr/>
        </p:nvGrpSpPr>
        <p:grpSpPr>
          <a:xfrm>
            <a:off x="1558222" y="1280209"/>
            <a:ext cx="8838046" cy="2489200"/>
            <a:chOff x="1810328" y="1235929"/>
            <a:chExt cx="8838046" cy="24892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932A13D8-F754-0F49-A860-38CD62FBD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2" b="27967"/>
            <a:stretch/>
          </p:blipFill>
          <p:spPr>
            <a:xfrm flipH="1">
              <a:off x="1810328" y="2117605"/>
              <a:ext cx="2844800" cy="128300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29D8B1E-F675-0945-8FBD-505D008C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43" y="1529203"/>
              <a:ext cx="861977" cy="861977"/>
            </a:xfrm>
            <a:prstGeom prst="rect">
              <a:avLst/>
            </a:prstGeom>
          </p:spPr>
        </p:pic>
        <p:cxnSp>
          <p:nvCxnSpPr>
            <p:cNvPr id="4" name="Connettore 1 3">
              <a:extLst>
                <a:ext uri="{FF2B5EF4-FFF2-40B4-BE49-F238E27FC236}">
                  <a16:creationId xmlns:a16="http://schemas.microsoft.com/office/drawing/2014/main" id="{27AC29B3-9F92-844C-931F-BD8816D76390}"/>
                </a:ext>
              </a:extLst>
            </p:cNvPr>
            <p:cNvCxnSpPr>
              <a:cxnSpLocks/>
            </p:cNvCxnSpPr>
            <p:nvPr/>
          </p:nvCxnSpPr>
          <p:spPr>
            <a:xfrm>
              <a:off x="5213268" y="2752451"/>
              <a:ext cx="2968831" cy="0"/>
            </a:xfrm>
            <a:prstGeom prst="line">
              <a:avLst/>
            </a:prstGeom>
            <a:ln w="412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A7B38C50-3FBF-BA49-94F5-380DB1788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88"/>
            <a:stretch/>
          </p:blipFill>
          <p:spPr>
            <a:xfrm>
              <a:off x="4781074" y="2310175"/>
              <a:ext cx="343316" cy="884553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543BF6E-9A4D-434F-8922-D244C7239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88"/>
            <a:stretch/>
          </p:blipFill>
          <p:spPr>
            <a:xfrm rot="16200000">
              <a:off x="3172616" y="1381890"/>
              <a:ext cx="343316" cy="884553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CEA6EE-D1B3-9D4B-9CD8-0ACA57A8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6874" y="1235929"/>
              <a:ext cx="3111500" cy="248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78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GESTIONE DELLA BATTERIA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3977262" y="1757681"/>
            <a:ext cx="7404738" cy="45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FASE DI RICARICA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drone è dotato di una </a:t>
            </a:r>
            <a:r>
              <a:rPr lang="it-IT" sz="2000" b="1" dirty="0">
                <a:ea typeface="Times New Roman" panose="02020603050405020304" pitchFamily="18" charset="0"/>
              </a:rPr>
              <a:t>batteria ricaricabile</a:t>
            </a:r>
            <a:r>
              <a:rPr lang="it-IT" sz="2000" dirty="0">
                <a:ea typeface="Times New Roman" panose="02020603050405020304" pitchFamily="18" charset="0"/>
              </a:rPr>
              <a:t> presso le </a:t>
            </a:r>
            <a:r>
              <a:rPr lang="it-IT" sz="2000" b="1" dirty="0">
                <a:ea typeface="Times New Roman" panose="02020603050405020304" pitchFamily="18" charset="0"/>
              </a:rPr>
              <a:t>stazioni di ricarica</a:t>
            </a:r>
            <a:r>
              <a:rPr lang="it-IT" sz="2000" dirty="0">
                <a:ea typeface="Times New Roman" panose="02020603050405020304" pitchFamily="18" charset="0"/>
              </a:rPr>
              <a:t>. Ogni robot ha la propria stazione di ricarica, e ricarica la batteria quando non è più in grado di effettuare le consegne rimanenti. Quando il robot è abbastanza carico per effettuare gli ordini restanti, tornerà in volo.</a:t>
            </a:r>
          </a:p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STIMA DELLA CARICA NECESSARIA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calcolo della batteria necessaria è effettuato seguendo gli </a:t>
            </a:r>
            <a:r>
              <a:rPr lang="it-IT" sz="2000" b="1" dirty="0">
                <a:ea typeface="Times New Roman" panose="02020603050405020304" pitchFamily="18" charset="0"/>
              </a:rPr>
              <a:t>andamenti medi di percorrenza per le consegne</a:t>
            </a:r>
            <a:r>
              <a:rPr lang="it-IT" sz="2000" dirty="0">
                <a:ea typeface="Times New Roman" panose="02020603050405020304" pitchFamily="18" charset="0"/>
              </a:rPr>
              <a:t>, compresi eventuali ostacoli, con un </a:t>
            </a:r>
            <a:r>
              <a:rPr lang="it-IT" sz="2000" b="1" dirty="0">
                <a:ea typeface="Times New Roman" panose="02020603050405020304" pitchFamily="18" charset="0"/>
              </a:rPr>
              <a:t>valore di errore pari 20%</a:t>
            </a:r>
            <a:r>
              <a:rPr lang="it-IT" sz="2000" dirty="0">
                <a:ea typeface="Times New Roman" panose="02020603050405020304" pitchFamily="18" charset="0"/>
              </a:rPr>
              <a:t>. Nel raro caso in cui il drone dovesse comunque scaricarsi prima dell’arrivo alla base di ricarica, effettuerebbe un </a:t>
            </a:r>
            <a:r>
              <a:rPr lang="it-IT" sz="20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000" dirty="0">
                <a:ea typeface="Times New Roman" panose="02020603050405020304" pitchFamily="18" charset="0"/>
              </a:rPr>
              <a:t>comunicando gli ordini agli altri droni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EC4BEDD-A602-064F-BFD7-B374972AC4DA}"/>
              </a:ext>
            </a:extLst>
          </p:cNvPr>
          <p:cNvGrpSpPr/>
          <p:nvPr/>
        </p:nvGrpSpPr>
        <p:grpSpPr>
          <a:xfrm>
            <a:off x="477084" y="1667802"/>
            <a:ext cx="3023095" cy="4761658"/>
            <a:chOff x="1642669" y="1590693"/>
            <a:chExt cx="3023095" cy="4761658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D9F94D7-F2FC-2446-833A-351493A79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2" t="11821" r="7418" b="9628"/>
            <a:stretch/>
          </p:blipFill>
          <p:spPr>
            <a:xfrm>
              <a:off x="1642669" y="1590693"/>
              <a:ext cx="3023095" cy="1864466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9B627B-3EBD-8A47-A4E8-480C78415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1711" y="4560338"/>
              <a:ext cx="1872215" cy="1399092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6319E527-4903-3244-83C4-DF32C5ADE914}"/>
                </a:ext>
              </a:extLst>
            </p:cNvPr>
            <p:cNvSpPr txBox="1"/>
            <p:nvPr/>
          </p:nvSpPr>
          <p:spPr>
            <a:xfrm>
              <a:off x="2841724" y="3274445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BA521AA6-5B7F-5D4A-8B9C-083A0EFC1241}"/>
                </a:ext>
              </a:extLst>
            </p:cNvPr>
            <p:cNvSpPr txBox="1"/>
            <p:nvPr/>
          </p:nvSpPr>
          <p:spPr>
            <a:xfrm>
              <a:off x="2771983" y="6090741"/>
              <a:ext cx="15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BASE</a:t>
              </a: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E3A488C-363F-B142-B50A-F8D4CAD4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6116" y="2845622"/>
              <a:ext cx="701898" cy="421139"/>
            </a:xfrm>
            <a:prstGeom prst="rect">
              <a:avLst/>
            </a:prstGeom>
          </p:spPr>
        </p:pic>
        <p:sp>
          <p:nvSpPr>
            <p:cNvPr id="39" name="Freccia giù 38">
              <a:extLst>
                <a:ext uri="{FF2B5EF4-FFF2-40B4-BE49-F238E27FC236}">
                  <a16:creationId xmlns:a16="http://schemas.microsoft.com/office/drawing/2014/main" id="{68939D6E-B7E1-6F43-9891-AA231DABE942}"/>
                </a:ext>
              </a:extLst>
            </p:cNvPr>
            <p:cNvSpPr/>
            <p:nvPr/>
          </p:nvSpPr>
          <p:spPr>
            <a:xfrm>
              <a:off x="2729421" y="3717275"/>
              <a:ext cx="1042477" cy="1306161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29F9ADDD-7431-824E-A012-E2F139274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6116" y="5597202"/>
              <a:ext cx="6985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30578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9DF7BD-A5AD-384D-A102-ED275657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2"/>
          <a:stretch/>
        </p:blipFill>
        <p:spPr>
          <a:xfrm>
            <a:off x="0" y="-34649"/>
            <a:ext cx="12192000" cy="499378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13189C3-B04E-9E4D-A278-298250AC7FC4}"/>
              </a:ext>
            </a:extLst>
          </p:cNvPr>
          <p:cNvSpPr/>
          <p:nvPr/>
        </p:nvSpPr>
        <p:spPr>
          <a:xfrm>
            <a:off x="0" y="1"/>
            <a:ext cx="12192000" cy="49591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000">
                <a:srgbClr val="232323">
                  <a:alpha val="82496"/>
                </a:srgbClr>
              </a:gs>
              <a:gs pos="91000">
                <a:srgbClr val="1D1D1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4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imulazione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47565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913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96C4B-1E4E-C845-A3E5-FCEE4C1F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3A3250-897C-FF4E-9489-7D0B2B325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45056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3F27D66-B75A-2849-9F87-3ECEFCCC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1" b="4778"/>
          <a:stretch/>
        </p:blipFill>
        <p:spPr>
          <a:xfrm>
            <a:off x="0" y="0"/>
            <a:ext cx="12192000" cy="2593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0F644-C1C9-6A48-B458-E4FEA1CE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03"/>
            <a:ext cx="12192000" cy="25930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DC8E4C-B4AC-044C-8731-50193FD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7" y="804109"/>
            <a:ext cx="10571998" cy="970450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2BB424-86EB-7F45-8EE9-685820009D21}"/>
              </a:ext>
            </a:extLst>
          </p:cNvPr>
          <p:cNvSpPr txBox="1">
            <a:spLocks/>
          </p:cNvSpPr>
          <p:nvPr/>
        </p:nvSpPr>
        <p:spPr>
          <a:xfrm>
            <a:off x="551708" y="2943059"/>
            <a:ext cx="11088584" cy="3503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INTRODUZIONE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Il progetto </a:t>
            </a:r>
            <a:r>
              <a:rPr lang="it-IT" sz="2400" b="1" dirty="0" err="1">
                <a:ea typeface="Times New Roman" panose="02020603050405020304" pitchFamily="18" charset="0"/>
              </a:rPr>
              <a:t>SKYDroppers</a:t>
            </a:r>
            <a:r>
              <a:rPr lang="it-IT" sz="2400" dirty="0">
                <a:ea typeface="Times New Roman" panose="02020603050405020304" pitchFamily="18" charset="0"/>
              </a:rPr>
              <a:t> nasce con l’intento di automatizzare i processi di consegna di prodotti delle grandi aziende tramite l’utilizzo di droni quadrirotori capaci di </a:t>
            </a:r>
            <a:r>
              <a:rPr lang="it-IT" sz="2400" b="1" dirty="0">
                <a:ea typeface="Times New Roman" panose="02020603050405020304" pitchFamily="18" charset="0"/>
              </a:rPr>
              <a:t>trasportare pacchi di piccole e medie dimensioni</a:t>
            </a:r>
            <a:r>
              <a:rPr lang="it-IT" sz="2400" dirty="0">
                <a:ea typeface="Times New Roman" panose="02020603050405020304" pitchFamily="18" charset="0"/>
              </a:rPr>
              <a:t>, coordinandosi per ottimizzare i tempi di consegna.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TECNOLOGIA UTILIZZATA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 droni utilizzati sono </a:t>
            </a:r>
            <a:r>
              <a:rPr lang="it-IT" sz="2400" b="1" dirty="0" err="1">
                <a:ea typeface="Times New Roman" panose="02020603050405020304" pitchFamily="18" charset="0"/>
              </a:rPr>
              <a:t>Dji</a:t>
            </a:r>
            <a:r>
              <a:rPr lang="it-IT" sz="2400" b="1" dirty="0">
                <a:ea typeface="Times New Roman" panose="02020603050405020304" pitchFamily="18" charset="0"/>
              </a:rPr>
              <a:t> </a:t>
            </a:r>
            <a:r>
              <a:rPr lang="it-IT" sz="2400" b="1" dirty="0" err="1">
                <a:ea typeface="Times New Roman" panose="02020603050405020304" pitchFamily="18" charset="0"/>
              </a:rPr>
              <a:t>Mavic</a:t>
            </a:r>
            <a:r>
              <a:rPr lang="it-IT" sz="2400" b="1" dirty="0">
                <a:ea typeface="Times New Roman" panose="02020603050405020304" pitchFamily="18" charset="0"/>
              </a:rPr>
              <a:t> 2 Pro</a:t>
            </a:r>
            <a:r>
              <a:rPr lang="it-IT" sz="2400" dirty="0">
                <a:ea typeface="Times New Roman" panose="02020603050405020304" pitchFamily="18" charset="0"/>
              </a:rPr>
              <a:t>, opportunamente modificati e simulati tramite il software </a:t>
            </a:r>
            <a:r>
              <a:rPr lang="it-IT" sz="2400" b="1" dirty="0" err="1">
                <a:ea typeface="Times New Roman" panose="02020603050405020304" pitchFamily="18" charset="0"/>
              </a:rPr>
              <a:t>Webots</a:t>
            </a:r>
            <a:endParaRPr lang="it-IT" sz="2400" b="1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68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FA25C-7218-EB41-9591-97F584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420854"/>
            <a:ext cx="7138246" cy="970450"/>
          </a:xfrm>
        </p:spPr>
        <p:txBody>
          <a:bodyPr/>
          <a:lstStyle/>
          <a:p>
            <a:r>
              <a:rPr lang="it-IT" dirty="0"/>
              <a:t>Roadmap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1CCA3E-711A-D84F-9160-A94F810E1C0B}"/>
              </a:ext>
            </a:extLst>
          </p:cNvPr>
          <p:cNvSpPr/>
          <p:nvPr/>
        </p:nvSpPr>
        <p:spPr>
          <a:xfrm>
            <a:off x="0" y="1879041"/>
            <a:ext cx="12192000" cy="141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entagono 5">
            <a:extLst>
              <a:ext uri="{FF2B5EF4-FFF2-40B4-BE49-F238E27FC236}">
                <a16:creationId xmlns:a16="http://schemas.microsoft.com/office/drawing/2014/main" id="{BD3E30A5-D7D7-BE48-AF5F-7B8B9DD67371}"/>
              </a:ext>
            </a:extLst>
          </p:cNvPr>
          <p:cNvSpPr/>
          <p:nvPr/>
        </p:nvSpPr>
        <p:spPr>
          <a:xfrm>
            <a:off x="532561" y="2009670"/>
            <a:ext cx="2200589" cy="1175657"/>
          </a:xfrm>
          <a:prstGeom prst="homePlate">
            <a:avLst>
              <a:gd name="adj" fmla="val 32051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RILASCIO BETA UFFICIALE</a:t>
            </a:r>
          </a:p>
        </p:txBody>
      </p:sp>
      <p:sp>
        <p:nvSpPr>
          <p:cNvPr id="7" name="Mostrina 6">
            <a:extLst>
              <a:ext uri="{FF2B5EF4-FFF2-40B4-BE49-F238E27FC236}">
                <a16:creationId xmlns:a16="http://schemas.microsoft.com/office/drawing/2014/main" id="{9C126584-9339-764C-AE1A-187E66B2F243}"/>
              </a:ext>
            </a:extLst>
          </p:cNvPr>
          <p:cNvSpPr/>
          <p:nvPr/>
        </p:nvSpPr>
        <p:spPr>
          <a:xfrm>
            <a:off x="2476917" y="2009670"/>
            <a:ext cx="2431702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IMAGE RECOGNITION</a:t>
            </a:r>
          </a:p>
        </p:txBody>
      </p:sp>
      <p:sp>
        <p:nvSpPr>
          <p:cNvPr id="8" name="Mostrina 7">
            <a:extLst>
              <a:ext uri="{FF2B5EF4-FFF2-40B4-BE49-F238E27FC236}">
                <a16:creationId xmlns:a16="http://schemas.microsoft.com/office/drawing/2014/main" id="{19C5894C-DE8A-FA4E-B155-B06637968450}"/>
              </a:ext>
            </a:extLst>
          </p:cNvPr>
          <p:cNvSpPr/>
          <p:nvPr/>
        </p:nvSpPr>
        <p:spPr>
          <a:xfrm>
            <a:off x="4647363" y="2009670"/>
            <a:ext cx="2210637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MIGLIORAMENTO PROTOCOLLO DI COMUNICAZIONE</a:t>
            </a:r>
          </a:p>
        </p:txBody>
      </p:sp>
      <p:sp>
        <p:nvSpPr>
          <p:cNvPr id="9" name="Mostrina 8">
            <a:extLst>
              <a:ext uri="{FF2B5EF4-FFF2-40B4-BE49-F238E27FC236}">
                <a16:creationId xmlns:a16="http://schemas.microsoft.com/office/drawing/2014/main" id="{1C13299D-0EF5-6843-8B4D-4B4946C39464}"/>
              </a:ext>
            </a:extLst>
          </p:cNvPr>
          <p:cNvSpPr/>
          <p:nvPr/>
        </p:nvSpPr>
        <p:spPr>
          <a:xfrm>
            <a:off x="6601766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TEST SU DRONE REALE</a:t>
            </a:r>
          </a:p>
        </p:txBody>
      </p:sp>
      <p:sp>
        <p:nvSpPr>
          <p:cNvPr id="11" name="Mostrina 10">
            <a:extLst>
              <a:ext uri="{FF2B5EF4-FFF2-40B4-BE49-F238E27FC236}">
                <a16:creationId xmlns:a16="http://schemas.microsoft.com/office/drawing/2014/main" id="{1A23E5D5-9F17-AE4B-B79A-058E7616DEF1}"/>
              </a:ext>
            </a:extLst>
          </p:cNvPr>
          <p:cNvSpPr/>
          <p:nvPr/>
        </p:nvSpPr>
        <p:spPr>
          <a:xfrm>
            <a:off x="8551147" y="2009670"/>
            <a:ext cx="3195374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SU LARGA SCALA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5224DE-799F-664E-9489-41821D6EBC78}"/>
              </a:ext>
            </a:extLst>
          </p:cNvPr>
          <p:cNvSpPr txBox="1">
            <a:spLocks/>
          </p:cNvSpPr>
          <p:nvPr/>
        </p:nvSpPr>
        <p:spPr>
          <a:xfrm>
            <a:off x="659757" y="3562141"/>
            <a:ext cx="10722243" cy="30817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>
                <a:ea typeface="Times New Roman" panose="02020603050405020304" pitchFamily="18" charset="0"/>
              </a:rPr>
              <a:t>La simulazione ha dato ottimi risultati, ed i robot si comportano in maniera ottimale. Per migliorare ancora di più il sistema si potrebbe: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Implementare la image </a:t>
            </a:r>
            <a:r>
              <a:rPr lang="it-IT" sz="2000" b="1" dirty="0" err="1">
                <a:ea typeface="Times New Roman" panose="02020603050405020304" pitchFamily="18" charset="0"/>
              </a:rPr>
              <a:t>recognition</a:t>
            </a:r>
            <a:r>
              <a:rPr lang="it-IT" sz="2000" b="1" dirty="0">
                <a:ea typeface="Times New Roman" panose="02020603050405020304" pitchFamily="18" charset="0"/>
              </a:rPr>
              <a:t> </a:t>
            </a:r>
            <a:r>
              <a:rPr lang="it-IT" sz="2000" dirty="0">
                <a:ea typeface="Times New Roman" panose="02020603050405020304" pitchFamily="18" charset="0"/>
              </a:rPr>
              <a:t>utilizzando la videocamera, per individuare meglio le basi di atterraggio e gli altri droni ed utilizzare tali informazioni per migliorare le fasi di stabilizzazione ed evita ostacoli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Migliorare i protocolli di comunicazione </a:t>
            </a:r>
            <a:r>
              <a:rPr lang="it-IT" sz="2000" dirty="0">
                <a:ea typeface="Times New Roman" panose="02020603050405020304" pitchFamily="18" charset="0"/>
              </a:rPr>
              <a:t>utilizzando messaggi di </a:t>
            </a:r>
            <a:r>
              <a:rPr lang="it-IT" sz="2000" dirty="0" err="1">
                <a:ea typeface="Times New Roman" panose="02020603050405020304" pitchFamily="18" charset="0"/>
              </a:rPr>
              <a:t>acknowledgment</a:t>
            </a:r>
            <a:r>
              <a:rPr lang="it-IT" sz="2000" dirty="0">
                <a:ea typeface="Times New Roman" panose="02020603050405020304" pitchFamily="18" charset="0"/>
              </a:rPr>
              <a:t> (ACK) per gestire al meglio la dispersione dei pacchetti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Effettuare un test su MAVIC 2 PRO </a:t>
            </a:r>
            <a:r>
              <a:rPr lang="it-IT" sz="2000" dirty="0">
                <a:ea typeface="Times New Roman" panose="02020603050405020304" pitchFamily="18" charset="0"/>
              </a:rPr>
              <a:t>per verificare l’effettiva funzionalità del controllore in una situazione reale</a:t>
            </a:r>
          </a:p>
          <a:p>
            <a:pPr algn="just"/>
            <a:endParaRPr lang="it-IT" sz="2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997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AB3DB-2E63-C942-8C9A-2F716281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5" y="3073177"/>
            <a:ext cx="1595224" cy="15952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61645F-6095-0541-9197-82175726777A}"/>
              </a:ext>
            </a:extLst>
          </p:cNvPr>
          <p:cNvSpPr txBox="1"/>
          <p:nvPr/>
        </p:nvSpPr>
        <p:spPr>
          <a:xfrm>
            <a:off x="1055691" y="4844070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Andrea Vaiuso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670B-4CFC-A046-B132-CD25B4DB41AB}"/>
              </a:ext>
            </a:extLst>
          </p:cNvPr>
          <p:cNvSpPr txBox="1"/>
          <p:nvPr/>
        </p:nvSpPr>
        <p:spPr>
          <a:xfrm>
            <a:off x="775853" y="5357099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3345024316</a:t>
            </a:r>
          </a:p>
          <a:p>
            <a:pPr algn="ctr"/>
            <a:r>
              <a:rPr lang="it-IT" sz="1200" dirty="0" err="1"/>
              <a:t>andrea.vaiuso@community.unipa.it</a:t>
            </a:r>
            <a:endParaRPr lang="it-IT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79D9C7-52ED-9342-B488-846C74DAAEF4}"/>
              </a:ext>
            </a:extLst>
          </p:cNvPr>
          <p:cNvSpPr txBox="1"/>
          <p:nvPr/>
        </p:nvSpPr>
        <p:spPr>
          <a:xfrm>
            <a:off x="4480034" y="4847706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Luca La Barbera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8F8FD5-48B6-D34E-9BCF-7176826FD3A1}"/>
              </a:ext>
            </a:extLst>
          </p:cNvPr>
          <p:cNvSpPr txBox="1"/>
          <p:nvPr/>
        </p:nvSpPr>
        <p:spPr>
          <a:xfrm>
            <a:off x="4200196" y="5353462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3271530104</a:t>
            </a:r>
          </a:p>
          <a:p>
            <a:pPr algn="ctr"/>
            <a:r>
              <a:rPr lang="it-IT" sz="1200" dirty="0"/>
              <a:t>luca.labarbera02@community.unipa.it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8F672DD-B4ED-8644-8E98-440C65DF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7" b="18716"/>
          <a:stretch/>
        </p:blipFill>
        <p:spPr>
          <a:xfrm>
            <a:off x="0" y="0"/>
            <a:ext cx="12192000" cy="249237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4EF8DF-6F2A-2342-A96F-5DB7992E846D}"/>
              </a:ext>
            </a:extLst>
          </p:cNvPr>
          <p:cNvSpPr txBox="1"/>
          <p:nvPr/>
        </p:nvSpPr>
        <p:spPr>
          <a:xfrm>
            <a:off x="7904377" y="4844069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Salvatore Drago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2DF0E0-025A-C541-AD29-C76E54636D7F}"/>
              </a:ext>
            </a:extLst>
          </p:cNvPr>
          <p:cNvSpPr txBox="1"/>
          <p:nvPr/>
        </p:nvSpPr>
        <p:spPr>
          <a:xfrm>
            <a:off x="7711965" y="5349825"/>
            <a:ext cx="358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+39 366 8410024</a:t>
            </a:r>
          </a:p>
          <a:p>
            <a:pPr algn="ctr"/>
            <a:r>
              <a:rPr lang="it-IT" sz="1200" dirty="0"/>
              <a:t>salvatore.drago06@community.unipa.it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C4C3D2-7F39-A24E-B181-8C497369C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91" y="3073177"/>
            <a:ext cx="1595224" cy="15952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8B9BAA-50C7-9B40-A4CE-474CCB6D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731" y="3073177"/>
            <a:ext cx="1595224" cy="159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7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D2D33DD-CA9D-4B4F-AFF7-88D0D2B192AE}"/>
              </a:ext>
            </a:extLst>
          </p:cNvPr>
          <p:cNvGrpSpPr/>
          <p:nvPr/>
        </p:nvGrpSpPr>
        <p:grpSpPr>
          <a:xfrm>
            <a:off x="5577619" y="2158932"/>
            <a:ext cx="6041175" cy="3889595"/>
            <a:chOff x="427863" y="2101772"/>
            <a:chExt cx="6041175" cy="388959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521188-7540-2A45-83E0-0C79B956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2" t="11821" r="7418" b="9628"/>
            <a:stretch/>
          </p:blipFill>
          <p:spPr>
            <a:xfrm>
              <a:off x="427863" y="2265528"/>
              <a:ext cx="6041175" cy="372583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11A5CC4-33FC-B943-94BD-2A65E2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12" y="2101772"/>
              <a:ext cx="880281" cy="50616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ROBOT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1D5C46-829F-454C-B643-B119AF3F2C20}"/>
              </a:ext>
            </a:extLst>
          </p:cNvPr>
          <p:cNvSpPr txBox="1">
            <a:spLocks/>
          </p:cNvSpPr>
          <p:nvPr/>
        </p:nvSpPr>
        <p:spPr>
          <a:xfrm>
            <a:off x="435941" y="1665028"/>
            <a:ext cx="5017594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ROBOT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Drone quadrirotore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SENSORISTICA DI BASE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Camera HD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Bussola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Giroscopio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Batteria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Unità inerziale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SENSORISTICA AGGIUNTA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6 Sensori ad ultrasuoni per la distanza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Magnete per aggancio pacchi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ricevitore radio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emettitore radio</a:t>
            </a:r>
          </a:p>
        </p:txBody>
      </p:sp>
    </p:spTree>
    <p:extLst>
      <p:ext uri="{BB962C8B-B14F-4D97-AF65-F5344CB8AC3E}">
        <p14:creationId xmlns:p14="http://schemas.microsoft.com/office/powerpoint/2010/main" val="47356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85226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DIAGRAMMI A STATI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6E922F-6AAF-EB49-9984-EE83AC79190E}"/>
              </a:ext>
            </a:extLst>
          </p:cNvPr>
          <p:cNvSpPr txBox="1">
            <a:spLocks/>
          </p:cNvSpPr>
          <p:nvPr/>
        </p:nvSpPr>
        <p:spPr>
          <a:xfrm>
            <a:off x="274321" y="4250067"/>
            <a:ext cx="11708414" cy="23227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Per gestire i </a:t>
            </a:r>
            <a:r>
              <a:rPr lang="it-IT" sz="2400" b="1" dirty="0">
                <a:ea typeface="Times New Roman" panose="02020603050405020304" pitchFamily="18" charset="0"/>
              </a:rPr>
              <a:t>comportamenti del drone </a:t>
            </a:r>
            <a:r>
              <a:rPr lang="it-IT" sz="2400" dirty="0">
                <a:ea typeface="Times New Roman" panose="02020603050405020304" pitchFamily="18" charset="0"/>
              </a:rPr>
              <a:t>sono stati utilizzati </a:t>
            </a:r>
            <a:r>
              <a:rPr lang="it-IT" sz="2400" b="1" dirty="0">
                <a:ea typeface="Times New Roman" panose="02020603050405020304" pitchFamily="18" charset="0"/>
              </a:rPr>
              <a:t>diagrammi a stati</a:t>
            </a:r>
            <a:r>
              <a:rPr lang="it-IT" sz="2400" dirty="0">
                <a:ea typeface="Times New Roman" panose="02020603050405020304" pitchFamily="18" charset="0"/>
              </a:rPr>
              <a:t>. Tutti i comportamenti sono infatti riassunti in un diagramma con </a:t>
            </a:r>
            <a:r>
              <a:rPr lang="it-IT" sz="2400" b="1" dirty="0">
                <a:ea typeface="Times New Roman" panose="02020603050405020304" pitchFamily="18" charset="0"/>
              </a:rPr>
              <a:t>18 stati finiti </a:t>
            </a:r>
            <a:r>
              <a:rPr lang="it-IT" sz="2400" dirty="0">
                <a:ea typeface="Times New Roman" panose="02020603050405020304" pitchFamily="18" charset="0"/>
              </a:rPr>
              <a:t>(presente e consultabile nella documentazione ufficiale estesa).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Le </a:t>
            </a:r>
            <a:r>
              <a:rPr lang="it-IT" sz="2400" b="1" dirty="0">
                <a:ea typeface="Times New Roman" panose="02020603050405020304" pitchFamily="18" charset="0"/>
              </a:rPr>
              <a:t>comunicazioni per la coordinazione </a:t>
            </a:r>
            <a:r>
              <a:rPr lang="it-IT" sz="2400" dirty="0">
                <a:ea typeface="Times New Roman" panose="02020603050405020304" pitchFamily="18" charset="0"/>
              </a:rPr>
              <a:t>dello stormo avvengono tramite </a:t>
            </a:r>
            <a:r>
              <a:rPr lang="it-IT" sz="2400" b="1" dirty="0" err="1">
                <a:ea typeface="Times New Roman" panose="02020603050405020304" pitchFamily="18" charset="0"/>
              </a:rPr>
              <a:t>thread</a:t>
            </a:r>
            <a:r>
              <a:rPr lang="it-IT" sz="2400" dirty="0">
                <a:ea typeface="Times New Roman" panose="02020603050405020304" pitchFamily="18" charset="0"/>
              </a:rPr>
              <a:t> che vengono eseguiti in parallelo, e che gestiscono l’invio e la ricezione dei messaggi inerenti agli ordini.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E93020-F55D-8744-8220-2B32E98F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3" y="1532420"/>
            <a:ext cx="4745620" cy="25168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7EC233C-4A4C-A349-9D90-99964AE7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4" y="1565948"/>
            <a:ext cx="3401503" cy="24254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842A2D2-67AD-2F45-9D7C-661D486A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780" y="1565948"/>
            <a:ext cx="2787147" cy="24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30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AB17208-93D2-9649-A63C-C4D5C886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5914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1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85795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inematica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8AC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0D28F6-D902-C144-97E5-6FB7E0FA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49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8AED9-A1EA-0543-B950-7996D3A0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/>
          <a:stretch/>
        </p:blipFill>
        <p:spPr>
          <a:xfrm>
            <a:off x="0" y="1587567"/>
            <a:ext cx="7915700" cy="50930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7764789" y="1695370"/>
            <a:ext cx="4217945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La velocità dei quattro rotori regola il livello di </a:t>
            </a:r>
            <a:r>
              <a:rPr lang="it-IT" sz="2400" b="1" dirty="0">
                <a:ea typeface="Times New Roman" panose="02020603050405020304" pitchFamily="18" charset="0"/>
              </a:rPr>
              <a:t>imbardata</a:t>
            </a:r>
            <a:r>
              <a:rPr lang="it-IT" sz="2400" dirty="0">
                <a:ea typeface="Times New Roman" panose="02020603050405020304" pitchFamily="18" charset="0"/>
              </a:rPr>
              <a:t>, </a:t>
            </a:r>
            <a:r>
              <a:rPr lang="it-IT" sz="2400" b="1" dirty="0">
                <a:ea typeface="Times New Roman" panose="02020603050405020304" pitchFamily="18" charset="0"/>
              </a:rPr>
              <a:t>rollio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beccheggio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controllore agisce su un </a:t>
            </a:r>
            <a:r>
              <a:rPr lang="it-IT" sz="2400" b="1" dirty="0">
                <a:ea typeface="Times New Roman" panose="02020603050405020304" pitchFamily="18" charset="0"/>
              </a:rPr>
              <a:t>algoritmo di stabilizzazione </a:t>
            </a:r>
            <a:r>
              <a:rPr lang="it-IT" sz="2400" dirty="0">
                <a:ea typeface="Times New Roman" panose="02020603050405020304" pitchFamily="18" charset="0"/>
              </a:rPr>
              <a:t>che costringe il robot a mantenere la posizione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movimento è controllato dall’alterazione delle variabili:</a:t>
            </a:r>
          </a:p>
          <a:p>
            <a:r>
              <a:rPr lang="it-IT" sz="2400" dirty="0" err="1">
                <a:ea typeface="Times New Roman" panose="02020603050405020304" pitchFamily="18" charset="0"/>
              </a:rPr>
              <a:t>Yaw_disturbance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Roll_disturbance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Pitch_disturbance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Target_altitude</a:t>
            </a: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</p:spTree>
    <p:extLst>
      <p:ext uri="{BB962C8B-B14F-4D97-AF65-F5344CB8AC3E}">
        <p14:creationId xmlns:p14="http://schemas.microsoft.com/office/powerpoint/2010/main" val="40937272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495600" y="1645919"/>
            <a:ext cx="6234248" cy="4849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MOVIMENTO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posizione del drone viene aggiornata continuamente tramite </a:t>
            </a:r>
            <a:r>
              <a:rPr lang="it-IT" sz="2400" b="1" dirty="0">
                <a:ea typeface="Times New Roman" panose="02020603050405020304" pitchFamily="18" charset="0"/>
              </a:rPr>
              <a:t>GPS</a:t>
            </a:r>
            <a:r>
              <a:rPr lang="it-IT" sz="2400" dirty="0">
                <a:ea typeface="Times New Roman" panose="02020603050405020304" pitchFamily="18" charset="0"/>
              </a:rPr>
              <a:t>, e le coordinate di destinazione vengono raggiunte in </a:t>
            </a:r>
            <a:r>
              <a:rPr lang="it-IT" sz="2400" b="1" dirty="0">
                <a:ea typeface="Times New Roman" panose="02020603050405020304" pitchFamily="18" charset="0"/>
              </a:rPr>
              <a:t>linea d’aria</a:t>
            </a:r>
            <a:r>
              <a:rPr lang="it-IT" sz="2400" dirty="0">
                <a:ea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FASI DI MOVIMENTO</a:t>
            </a:r>
            <a:endParaRPr lang="it-IT" sz="2400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prima fase consiste nel </a:t>
            </a:r>
            <a:r>
              <a:rPr lang="it-IT" sz="2400" b="1" dirty="0">
                <a:ea typeface="Times New Roman" panose="02020603050405020304" pitchFamily="18" charset="0"/>
              </a:rPr>
              <a:t>decollo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l’allineamento</a:t>
            </a:r>
            <a:r>
              <a:rPr lang="it-IT" sz="2400" dirty="0">
                <a:ea typeface="Times New Roman" panose="02020603050405020304" pitchFamily="18" charset="0"/>
              </a:rPr>
              <a:t> tramite imbardata.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seconda fase consiste nel </a:t>
            </a:r>
            <a:r>
              <a:rPr lang="it-IT" sz="2400" b="1" dirty="0">
                <a:ea typeface="Times New Roman" panose="02020603050405020304" pitchFamily="18" charset="0"/>
              </a:rPr>
              <a:t>raggiungere il target</a:t>
            </a:r>
            <a:r>
              <a:rPr lang="it-IT" sz="2400" dirty="0">
                <a:ea typeface="Times New Roman" panose="02020603050405020304" pitchFamily="18" charset="0"/>
              </a:rPr>
              <a:t> tramite beccheggio.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si allinea col pacco e lo </a:t>
            </a:r>
            <a:r>
              <a:rPr lang="it-IT" sz="2400" b="1" dirty="0">
                <a:ea typeface="Times New Roman" panose="02020603050405020304" pitchFamily="18" charset="0"/>
              </a:rPr>
              <a:t>aggancia con la calamita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aggiorna le coordinate di destinazione per </a:t>
            </a:r>
            <a:r>
              <a:rPr lang="it-IT" sz="2400" b="1" dirty="0">
                <a:ea typeface="Times New Roman" panose="02020603050405020304" pitchFamily="18" charset="0"/>
              </a:rPr>
              <a:t>raggiungere l’obiettivo</a:t>
            </a:r>
            <a:r>
              <a:rPr lang="it-IT" sz="2400" dirty="0">
                <a:ea typeface="Times New Roman" panose="02020603050405020304" pitchFamily="18" charset="0"/>
              </a:rPr>
              <a:t>, e si cala nel punto di consegna per completare l’ordine.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 il drone decide se </a:t>
            </a:r>
            <a:r>
              <a:rPr lang="it-IT" sz="2400" b="1" dirty="0">
                <a:ea typeface="Times New Roman" panose="02020603050405020304" pitchFamily="18" charset="0"/>
              </a:rPr>
              <a:t>ricaricare la propria batteria</a:t>
            </a:r>
            <a:r>
              <a:rPr lang="it-IT" sz="2400" dirty="0">
                <a:ea typeface="Times New Roman" panose="02020603050405020304" pitchFamily="18" charset="0"/>
              </a:rPr>
              <a:t>, oppure </a:t>
            </a:r>
            <a:r>
              <a:rPr lang="it-IT" sz="2400" b="1" dirty="0">
                <a:ea typeface="Times New Roman" panose="02020603050405020304" pitchFamily="18" charset="0"/>
              </a:rPr>
              <a:t>continuare con l’ordine successivo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C56B4E-3931-BA4F-8B94-F2868A41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01" y="1508228"/>
            <a:ext cx="3657600" cy="24384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687E13E-F6C5-264C-B241-0F8B73CD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45503" y="1645919"/>
            <a:ext cx="881938" cy="8819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6575B90-608A-7F4B-864E-DECF48480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238" y="3926986"/>
            <a:ext cx="2291460" cy="2291460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3D2AF35B-F871-D741-8F81-810130267839}"/>
              </a:ext>
            </a:extLst>
          </p:cNvPr>
          <p:cNvSpPr/>
          <p:nvPr/>
        </p:nvSpPr>
        <p:spPr>
          <a:xfrm>
            <a:off x="7854043" y="3053443"/>
            <a:ext cx="2291460" cy="2972061"/>
          </a:xfrm>
          <a:prstGeom prst="arc">
            <a:avLst>
              <a:gd name="adj1" fmla="val 17091727"/>
              <a:gd name="adj2" fmla="val 609737"/>
            </a:avLst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roce 14">
            <a:extLst>
              <a:ext uri="{FF2B5EF4-FFF2-40B4-BE49-F238E27FC236}">
                <a16:creationId xmlns:a16="http://schemas.microsoft.com/office/drawing/2014/main" id="{98C8AA68-FC90-3B48-B9B6-875AB1FB44A9}"/>
              </a:ext>
            </a:extLst>
          </p:cNvPr>
          <p:cNvSpPr/>
          <p:nvPr/>
        </p:nvSpPr>
        <p:spPr>
          <a:xfrm rot="18900000">
            <a:off x="9893647" y="4643794"/>
            <a:ext cx="503710" cy="503710"/>
          </a:xfrm>
          <a:prstGeom prst="plus">
            <a:avLst>
              <a:gd name="adj" fmla="val 36620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816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285009" y="1553122"/>
            <a:ext cx="5067636" cy="2140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Nelle fasi di allineamento con le coordinate di destinazione, il drone </a:t>
            </a:r>
            <a:r>
              <a:rPr lang="it-IT" b="1" dirty="0">
                <a:ea typeface="Times New Roman" panose="02020603050405020304" pitchFamily="18" charset="0"/>
              </a:rPr>
              <a:t>deve stabilizzarsi </a:t>
            </a:r>
            <a:r>
              <a:rPr lang="it-IT" dirty="0">
                <a:ea typeface="Times New Roman" panose="02020603050405020304" pitchFamily="18" charset="0"/>
              </a:rPr>
              <a:t>prima di diminuire la potenza dei motori ed atterrare. La verifica del corretto stazionamento del drone è effettuata tramite il calcolo delle accelerazioni del </a:t>
            </a:r>
            <a:r>
              <a:rPr lang="it-IT" b="1" dirty="0">
                <a:ea typeface="Times New Roman" panose="02020603050405020304" pitchFamily="18" charset="0"/>
              </a:rPr>
              <a:t>sensore IMU in un array circolare</a:t>
            </a:r>
            <a:r>
              <a:rPr lang="it-IT" dirty="0">
                <a:ea typeface="Times New Roman" panose="02020603050405020304" pitchFamily="18" charset="0"/>
              </a:rPr>
              <a:t>.</a:t>
            </a:r>
            <a:endParaRPr lang="it-IT" b="1" dirty="0"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4FBB5-0B71-8145-84A9-60684FC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46" y="1553122"/>
            <a:ext cx="6327153" cy="507305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F67492B-6E54-CD44-8D16-2AE4E006A278}"/>
              </a:ext>
            </a:extLst>
          </p:cNvPr>
          <p:cNvGrpSpPr/>
          <p:nvPr/>
        </p:nvGrpSpPr>
        <p:grpSpPr>
          <a:xfrm>
            <a:off x="1515038" y="3877602"/>
            <a:ext cx="2270647" cy="2610146"/>
            <a:chOff x="1279006" y="1571013"/>
            <a:chExt cx="3817620" cy="438841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3B24F13-0A7A-184D-AD9B-0317BF334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72" t="11821" r="7418" b="9628"/>
            <a:stretch/>
          </p:blipFill>
          <p:spPr>
            <a:xfrm>
              <a:off x="1279006" y="1571013"/>
              <a:ext cx="3817620" cy="2354482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778D886-15C8-BD4D-92EC-A6D54AEB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711" y="4560338"/>
              <a:ext cx="1872215" cy="1399092"/>
            </a:xfrm>
            <a:prstGeom prst="rect">
              <a:avLst/>
            </a:prstGeom>
          </p:spPr>
        </p:pic>
        <p:sp>
          <p:nvSpPr>
            <p:cNvPr id="16" name="Freccia giù 15">
              <a:extLst>
                <a:ext uri="{FF2B5EF4-FFF2-40B4-BE49-F238E27FC236}">
                  <a16:creationId xmlns:a16="http://schemas.microsoft.com/office/drawing/2014/main" id="{C34EFDE7-8535-4C47-81E0-8FBAE00209A5}"/>
                </a:ext>
              </a:extLst>
            </p:cNvPr>
            <p:cNvSpPr/>
            <p:nvPr/>
          </p:nvSpPr>
          <p:spPr>
            <a:xfrm>
              <a:off x="2251710" y="3907257"/>
              <a:ext cx="1950767" cy="130616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842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379364" y="2377720"/>
            <a:ext cx="6038182" cy="1927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Il calcolo dei moduli dei valori per il rollio ed il beccheggio per ottenere una perfetta stabilizzazione è stato eseguito seguendo l’andamento di una </a:t>
            </a:r>
            <a:r>
              <a:rPr lang="it-IT" b="1" dirty="0">
                <a:ea typeface="Times New Roman" panose="02020603050405020304" pitchFamily="18" charset="0"/>
              </a:rPr>
              <a:t>funzione logaritmica </a:t>
            </a:r>
            <a:r>
              <a:rPr lang="it-IT" dirty="0">
                <a:ea typeface="Times New Roman" panose="02020603050405020304" pitchFamily="18" charset="0"/>
              </a:rPr>
              <a:t>calcolata in base alle </a:t>
            </a:r>
            <a:r>
              <a:rPr lang="it-IT" b="1" dirty="0">
                <a:ea typeface="Times New Roman" panose="02020603050405020304" pitchFamily="18" charset="0"/>
              </a:rPr>
              <a:t>componenti del vettore distanza </a:t>
            </a:r>
            <a:r>
              <a:rPr lang="it-IT" dirty="0">
                <a:ea typeface="Times New Roman" panose="02020603050405020304" pitchFamily="18" charset="0"/>
              </a:rPr>
              <a:t>calcolate rispetto all’origine traslata nel robot e ruotata nello stesso verso di esso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185F39FD-1517-9348-A955-ADAEAA5578CE}"/>
              </a:ext>
            </a:extLst>
          </p:cNvPr>
          <p:cNvGrpSpPr/>
          <p:nvPr/>
        </p:nvGrpSpPr>
        <p:grpSpPr>
          <a:xfrm>
            <a:off x="6729076" y="1777098"/>
            <a:ext cx="5083560" cy="3383131"/>
            <a:chOff x="6289219" y="3243462"/>
            <a:chExt cx="5083560" cy="3383131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47623CA-5F0A-E347-8A9D-34CBBF05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84637">
              <a:off x="6731986" y="4392319"/>
              <a:ext cx="2550722" cy="1700481"/>
            </a:xfrm>
            <a:prstGeom prst="rect">
              <a:avLst/>
            </a:prstGeom>
          </p:spPr>
        </p:pic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F8947BCD-1AD4-B54B-89FC-0F7EB32CE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2525" y="3600620"/>
              <a:ext cx="1649087" cy="302597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A4AD47C3-6512-5548-B614-D7147FDF305A}"/>
                </a:ext>
              </a:extLst>
            </p:cNvPr>
            <p:cNvCxnSpPr/>
            <p:nvPr/>
          </p:nvCxnSpPr>
          <p:spPr>
            <a:xfrm rot="19884637">
              <a:off x="6289219" y="5070067"/>
              <a:ext cx="4069280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/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/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D3F1904-E017-DA4E-8E0E-219080F2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0251" y="5346330"/>
              <a:ext cx="375722" cy="375722"/>
            </a:xfrm>
            <a:prstGeom prst="rect">
              <a:avLst/>
            </a:prstGeom>
          </p:spPr>
        </p:pic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643AE8CC-C36F-B342-9D80-8517B4210DDD}"/>
                </a:ext>
              </a:extLst>
            </p:cNvPr>
            <p:cNvCxnSpPr/>
            <p:nvPr/>
          </p:nvCxnSpPr>
          <p:spPr>
            <a:xfrm>
              <a:off x="8007345" y="5242560"/>
              <a:ext cx="1970767" cy="291631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45BD41DF-27D5-C745-959E-07422853BA3A}"/>
                </a:ext>
              </a:extLst>
            </p:cNvPr>
            <p:cNvCxnSpPr/>
            <p:nvPr/>
          </p:nvCxnSpPr>
          <p:spPr>
            <a:xfrm flipH="1">
              <a:off x="8585860" y="5534191"/>
              <a:ext cx="1392252" cy="73598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8AC3CAEE-2A38-F541-A88A-C80DB8EE3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027" y="4525059"/>
              <a:ext cx="551453" cy="102990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0461FCA6-C8C2-2143-AD3E-5A37FB938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322" y="4497896"/>
              <a:ext cx="1378705" cy="740840"/>
            </a:xfrm>
            <a:prstGeom prst="straightConnector1">
              <a:avLst/>
            </a:prstGeom>
            <a:ln w="73025">
              <a:solidFill>
                <a:srgbClr val="92D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AB47E3D9-C671-C346-AD86-AF723F577089}"/>
                </a:ext>
              </a:extLst>
            </p:cNvPr>
            <p:cNvCxnSpPr>
              <a:cxnSpLocks/>
            </p:cNvCxnSpPr>
            <p:nvPr/>
          </p:nvCxnSpPr>
          <p:spPr>
            <a:xfrm>
              <a:off x="7996513" y="5248750"/>
              <a:ext cx="589347" cy="1037351"/>
            </a:xfrm>
            <a:prstGeom prst="straightConnector1">
              <a:avLst/>
            </a:prstGeom>
            <a:ln w="73025">
              <a:solidFill>
                <a:srgbClr val="8ACEF3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E7EF91B2-6D8D-A849-AFC6-00CD35311516}"/>
                </a:ext>
              </a:extLst>
            </p:cNvPr>
            <p:cNvSpPr txBox="1"/>
            <p:nvPr/>
          </p:nvSpPr>
          <p:spPr>
            <a:xfrm rot="19840989">
              <a:off x="8752392" y="3641434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92D050"/>
                  </a:solidFill>
                </a:rPr>
                <a:t>ROLL COMPONENT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2064E13-AD0C-E248-BA78-7298C864529C}"/>
                </a:ext>
              </a:extLst>
            </p:cNvPr>
            <p:cNvSpPr txBox="1"/>
            <p:nvPr/>
          </p:nvSpPr>
          <p:spPr>
            <a:xfrm>
              <a:off x="6626874" y="6276438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8ACEF3"/>
                  </a:solidFill>
                </a:rPr>
                <a:t>PITCH COMPONENT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F44D545-2BC9-4D49-A5FA-E8B75298746B}"/>
                </a:ext>
              </a:extLst>
            </p:cNvPr>
            <p:cNvSpPr txBox="1"/>
            <p:nvPr/>
          </p:nvSpPr>
          <p:spPr>
            <a:xfrm>
              <a:off x="10076342" y="4941052"/>
              <a:ext cx="1280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TARGET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/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19211FE7-6E1C-3547-B606-50B44C5C8F5A}"/>
              </a:ext>
            </a:extLst>
          </p:cNvPr>
          <p:cNvGrpSpPr/>
          <p:nvPr/>
        </p:nvGrpSpPr>
        <p:grpSpPr>
          <a:xfrm>
            <a:off x="9775029" y="5262217"/>
            <a:ext cx="1871056" cy="1442510"/>
            <a:chOff x="9775029" y="5262217"/>
            <a:chExt cx="1871056" cy="1442510"/>
          </a:xfrm>
        </p:grpSpPr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9D503568-16E9-7449-B9F5-9AF2F4AD5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347" y="5542526"/>
              <a:ext cx="0" cy="86580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89757181-654C-F34D-A4A5-FB3BDFD035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1" y="6423700"/>
              <a:ext cx="885864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/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/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2C9EA942-71BD-DF4F-A25A-837C12CE40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23547" y="5672350"/>
              <a:ext cx="378143" cy="735980"/>
            </a:xfrm>
            <a:prstGeom prst="straightConnector1">
              <a:avLst/>
            </a:prstGeom>
            <a:ln w="508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orta 57">
              <a:extLst>
                <a:ext uri="{FF2B5EF4-FFF2-40B4-BE49-F238E27FC236}">
                  <a16:creationId xmlns:a16="http://schemas.microsoft.com/office/drawing/2014/main" id="{2B670661-6E46-C642-8278-B52FB3E9A72D}"/>
                </a:ext>
              </a:extLst>
            </p:cNvPr>
            <p:cNvSpPr/>
            <p:nvPr/>
          </p:nvSpPr>
          <p:spPr>
            <a:xfrm>
              <a:off x="10240999" y="6111933"/>
              <a:ext cx="568952" cy="592794"/>
            </a:xfrm>
            <a:prstGeom prst="pie">
              <a:avLst>
                <a:gd name="adj1" fmla="val 14564685"/>
                <a:gd name="adj2" fmla="val 21491360"/>
              </a:avLst>
            </a:prstGeom>
            <a:solidFill>
              <a:srgbClr val="D3D400">
                <a:alpha val="729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/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solidFill>
                              <a:srgbClr val="DCA50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it-IT" sz="1400" b="0" dirty="0">
                    <a:solidFill>
                      <a:srgbClr val="DCA501"/>
                    </a:solidFill>
                  </a:endParaRPr>
                </a:p>
                <a:p>
                  <a:endParaRPr lang="it-IT" sz="1400" dirty="0">
                    <a:solidFill>
                      <a:srgbClr val="DCA50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/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blipFill>
                  <a:blip r:embed="rId11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/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/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4003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</TotalTime>
  <Words>1461</Words>
  <Application>Microsoft Macintosh PowerPoint</Application>
  <PresentationFormat>Widescreen</PresentationFormat>
  <Paragraphs>193</Paragraphs>
  <Slides>21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Century Gothic</vt:lpstr>
      <vt:lpstr>Wingdings 2</vt:lpstr>
      <vt:lpstr>Citazione</vt:lpstr>
      <vt:lpstr>Presentazione standard di PowerPoint</vt:lpstr>
      <vt:lpstr>Introduzione</vt:lpstr>
      <vt:lpstr>DJI MAVIC 2 PRO</vt:lpstr>
      <vt:lpstr>DIAGRAMMI A STATI</vt:lpstr>
      <vt:lpstr>Presentazione standard di PowerPoint</vt:lpstr>
      <vt:lpstr>CINEMATICA</vt:lpstr>
      <vt:lpstr>CINEMATICA</vt:lpstr>
      <vt:lpstr>CINEMATICA</vt:lpstr>
      <vt:lpstr>CINEMATICA</vt:lpstr>
      <vt:lpstr>CINEMATICA</vt:lpstr>
      <vt:lpstr>Presentazione standard di PowerPoint</vt:lpstr>
      <vt:lpstr>DJI MAVIC 2 PRO</vt:lpstr>
      <vt:lpstr>DJI MAVIC 2 PRO</vt:lpstr>
      <vt:lpstr>DJI MAVIC 2 PRO</vt:lpstr>
      <vt:lpstr>Presentazione standard di PowerPoint</vt:lpstr>
      <vt:lpstr>SENSORISTICA</vt:lpstr>
      <vt:lpstr>SENSORISTICA</vt:lpstr>
      <vt:lpstr>Presentazione standard di PowerPoint</vt:lpstr>
      <vt:lpstr>Video</vt:lpstr>
      <vt:lpstr>Roadmap aggiornamenti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Vaiuso</dc:creator>
  <cp:lastModifiedBy>Andrea Vaiuso</cp:lastModifiedBy>
  <cp:revision>75</cp:revision>
  <dcterms:created xsi:type="dcterms:W3CDTF">2020-07-14T14:26:04Z</dcterms:created>
  <dcterms:modified xsi:type="dcterms:W3CDTF">2022-02-07T23:54:37Z</dcterms:modified>
</cp:coreProperties>
</file>